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675" r:id="rId2"/>
    <p:sldMasterId id="2147484229" r:id="rId3"/>
    <p:sldMasterId id="2147484814" r:id="rId4"/>
    <p:sldMasterId id="2147484841" r:id="rId5"/>
  </p:sldMasterIdLst>
  <p:notesMasterIdLst>
    <p:notesMasterId r:id="rId63"/>
  </p:notesMasterIdLst>
  <p:sldIdLst>
    <p:sldId id="1661" r:id="rId6"/>
    <p:sldId id="1663" r:id="rId7"/>
    <p:sldId id="1709" r:id="rId8"/>
    <p:sldId id="1664" r:id="rId9"/>
    <p:sldId id="1665" r:id="rId10"/>
    <p:sldId id="1906" r:id="rId11"/>
    <p:sldId id="1667" r:id="rId12"/>
    <p:sldId id="1666" r:id="rId13"/>
    <p:sldId id="1907" r:id="rId14"/>
    <p:sldId id="1669" r:id="rId15"/>
    <p:sldId id="1668" r:id="rId16"/>
    <p:sldId id="1670" r:id="rId17"/>
    <p:sldId id="1908" r:id="rId18"/>
    <p:sldId id="1671" r:id="rId19"/>
    <p:sldId id="1672" r:id="rId20"/>
    <p:sldId id="1673" r:id="rId21"/>
    <p:sldId id="1674" r:id="rId22"/>
    <p:sldId id="1675" r:id="rId23"/>
    <p:sldId id="1909" r:id="rId24"/>
    <p:sldId id="1676" r:id="rId25"/>
    <p:sldId id="1677" r:id="rId26"/>
    <p:sldId id="1679" r:id="rId27"/>
    <p:sldId id="1711" r:id="rId28"/>
    <p:sldId id="1680" r:id="rId29"/>
    <p:sldId id="1681" r:id="rId30"/>
    <p:sldId id="1911" r:id="rId31"/>
    <p:sldId id="1712" r:id="rId32"/>
    <p:sldId id="1910" r:id="rId33"/>
    <p:sldId id="1682" r:id="rId34"/>
    <p:sldId id="1708" r:id="rId35"/>
    <p:sldId id="1683" r:id="rId36"/>
    <p:sldId id="1684" r:id="rId37"/>
    <p:sldId id="1912" r:id="rId38"/>
    <p:sldId id="1685" r:id="rId39"/>
    <p:sldId id="1686" r:id="rId40"/>
    <p:sldId id="1687" r:id="rId41"/>
    <p:sldId id="1688" r:id="rId42"/>
    <p:sldId id="1689" r:id="rId43"/>
    <p:sldId id="1690" r:id="rId44"/>
    <p:sldId id="1691" r:id="rId45"/>
    <p:sldId id="1692" r:id="rId46"/>
    <p:sldId id="1693" r:id="rId47"/>
    <p:sldId id="1694" r:id="rId48"/>
    <p:sldId id="1695" r:id="rId49"/>
    <p:sldId id="1696" r:id="rId50"/>
    <p:sldId id="1698" r:id="rId51"/>
    <p:sldId id="1913" r:id="rId52"/>
    <p:sldId id="1699" r:id="rId53"/>
    <p:sldId id="1700" r:id="rId54"/>
    <p:sldId id="1701" r:id="rId55"/>
    <p:sldId id="1703" r:id="rId56"/>
    <p:sldId id="1905" r:id="rId57"/>
    <p:sldId id="1704" r:id="rId58"/>
    <p:sldId id="1702" r:id="rId59"/>
    <p:sldId id="1904" r:id="rId60"/>
    <p:sldId id="1705" r:id="rId61"/>
    <p:sldId id="1707" r:id="rId62"/>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3E8A8-E02B-458B-8991-3B303D31320A}" v="429" dt="2022-05-10T15:18:25.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781" autoAdjust="0"/>
  </p:normalViewPr>
  <p:slideViewPr>
    <p:cSldViewPr snapToGrid="0">
      <p:cViewPr varScale="1">
        <p:scale>
          <a:sx n="63" d="100"/>
          <a:sy n="63" d="100"/>
        </p:scale>
        <p:origin x="1020" y="60"/>
      </p:cViewPr>
      <p:guideLst/>
    </p:cSldViewPr>
  </p:slideViewPr>
  <p:outlineViewPr>
    <p:cViewPr>
      <p:scale>
        <a:sx n="33" d="100"/>
        <a:sy n="33" d="100"/>
      </p:scale>
      <p:origin x="0" y="-18283"/>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22B7A-4019-41A4-947A-9EC24886B35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KE"/>
        </a:p>
      </dgm:t>
    </dgm:pt>
    <dgm:pt modelId="{9DC01D90-024F-4B06-AEDD-D315D924D97C}">
      <dgm:prSet phldrT="[Text]"/>
      <dgm:spPr/>
      <dgm:t>
        <a:bodyPr/>
        <a:lstStyle/>
        <a:p>
          <a:r>
            <a:rPr lang="en-US" dirty="0"/>
            <a:t>Connectivity</a:t>
          </a:r>
          <a:endParaRPr lang="en-KE" dirty="0"/>
        </a:p>
      </dgm:t>
    </dgm:pt>
    <dgm:pt modelId="{E1CCD525-C293-4B89-80FB-823DF5D926F9}" type="parTrans" cxnId="{E89F9412-C4C2-469E-A801-D8AC742A0DD9}">
      <dgm:prSet/>
      <dgm:spPr/>
      <dgm:t>
        <a:bodyPr/>
        <a:lstStyle/>
        <a:p>
          <a:endParaRPr lang="en-KE"/>
        </a:p>
      </dgm:t>
    </dgm:pt>
    <dgm:pt modelId="{AD8A0845-55E1-4880-B024-D1ED8CDC80B8}" type="sibTrans" cxnId="{E89F9412-C4C2-469E-A801-D8AC742A0DD9}">
      <dgm:prSet/>
      <dgm:spPr/>
      <dgm:t>
        <a:bodyPr/>
        <a:lstStyle/>
        <a:p>
          <a:endParaRPr lang="en-KE"/>
        </a:p>
      </dgm:t>
    </dgm:pt>
    <dgm:pt modelId="{CBACF7F1-EC2E-4D22-A49B-0B0632EC8FC3}">
      <dgm:prSet phldrT="[Text]"/>
      <dgm:spPr/>
      <dgm:t>
        <a:bodyPr/>
        <a:lstStyle/>
        <a:p>
          <a:r>
            <a:rPr lang="en-US" dirty="0"/>
            <a:t>Reusability</a:t>
          </a:r>
          <a:endParaRPr lang="en-KE" dirty="0"/>
        </a:p>
      </dgm:t>
    </dgm:pt>
    <dgm:pt modelId="{A2C0CCEC-6C51-44D1-9CFA-A402F0E1AAE1}" type="parTrans" cxnId="{8A9E81B1-18F9-49F3-9479-E299E36BA033}">
      <dgm:prSet/>
      <dgm:spPr/>
      <dgm:t>
        <a:bodyPr/>
        <a:lstStyle/>
        <a:p>
          <a:endParaRPr lang="en-KE"/>
        </a:p>
      </dgm:t>
    </dgm:pt>
    <dgm:pt modelId="{EB6A932E-9AA5-4845-882C-761E6254E6A0}" type="sibTrans" cxnId="{8A9E81B1-18F9-49F3-9479-E299E36BA033}">
      <dgm:prSet/>
      <dgm:spPr/>
      <dgm:t>
        <a:bodyPr/>
        <a:lstStyle/>
        <a:p>
          <a:endParaRPr lang="en-KE"/>
        </a:p>
      </dgm:t>
    </dgm:pt>
    <dgm:pt modelId="{67E0D264-CBA8-4227-AD7B-8DC306245197}">
      <dgm:prSet phldrT="[Text]"/>
      <dgm:spPr/>
      <dgm:t>
        <a:bodyPr/>
        <a:lstStyle/>
        <a:p>
          <a:r>
            <a:rPr lang="en-US" dirty="0"/>
            <a:t>Complexity</a:t>
          </a:r>
          <a:endParaRPr lang="en-KE" dirty="0"/>
        </a:p>
      </dgm:t>
    </dgm:pt>
    <dgm:pt modelId="{7B874010-5655-4953-9319-48B1379FA9DE}" type="parTrans" cxnId="{07E3B7BF-7661-4022-9849-A35C8BAEC1DC}">
      <dgm:prSet/>
      <dgm:spPr/>
      <dgm:t>
        <a:bodyPr/>
        <a:lstStyle/>
        <a:p>
          <a:endParaRPr lang="en-KE"/>
        </a:p>
      </dgm:t>
    </dgm:pt>
    <dgm:pt modelId="{8D1D739E-EA37-42E3-8179-8ACF7849246E}" type="sibTrans" cxnId="{07E3B7BF-7661-4022-9849-A35C8BAEC1DC}">
      <dgm:prSet/>
      <dgm:spPr/>
      <dgm:t>
        <a:bodyPr/>
        <a:lstStyle/>
        <a:p>
          <a:endParaRPr lang="en-KE"/>
        </a:p>
      </dgm:t>
    </dgm:pt>
    <dgm:pt modelId="{44DF9579-97F9-4CBA-B58D-66553C51B07F}" type="pres">
      <dgm:prSet presAssocID="{F6F22B7A-4019-41A4-947A-9EC24886B351}" presName="Name0" presStyleCnt="0">
        <dgm:presLayoutVars>
          <dgm:dir/>
          <dgm:resizeHandles val="exact"/>
        </dgm:presLayoutVars>
      </dgm:prSet>
      <dgm:spPr/>
    </dgm:pt>
    <dgm:pt modelId="{96DF8438-F59A-4052-92E9-0C4579D557A0}" type="pres">
      <dgm:prSet presAssocID="{9DC01D90-024F-4B06-AEDD-D315D924D97C}" presName="node" presStyleLbl="node1" presStyleIdx="0" presStyleCnt="3">
        <dgm:presLayoutVars>
          <dgm:bulletEnabled val="1"/>
        </dgm:presLayoutVars>
      </dgm:prSet>
      <dgm:spPr/>
    </dgm:pt>
    <dgm:pt modelId="{08C2C89E-3AE7-4EB4-A362-4182A08BED1C}" type="pres">
      <dgm:prSet presAssocID="{AD8A0845-55E1-4880-B024-D1ED8CDC80B8}" presName="sibTrans" presStyleLbl="sibTrans2D1" presStyleIdx="0" presStyleCnt="3"/>
      <dgm:spPr/>
    </dgm:pt>
    <dgm:pt modelId="{F3BFD693-22C7-4A66-9F48-D1BA64337199}" type="pres">
      <dgm:prSet presAssocID="{AD8A0845-55E1-4880-B024-D1ED8CDC80B8}" presName="connectorText" presStyleLbl="sibTrans2D1" presStyleIdx="0" presStyleCnt="3"/>
      <dgm:spPr/>
    </dgm:pt>
    <dgm:pt modelId="{35DA64B1-6E1F-4818-96E0-FBF0E2C5EFA0}" type="pres">
      <dgm:prSet presAssocID="{CBACF7F1-EC2E-4D22-A49B-0B0632EC8FC3}" presName="node" presStyleLbl="node1" presStyleIdx="1" presStyleCnt="3">
        <dgm:presLayoutVars>
          <dgm:bulletEnabled val="1"/>
        </dgm:presLayoutVars>
      </dgm:prSet>
      <dgm:spPr/>
    </dgm:pt>
    <dgm:pt modelId="{3ED76D27-A0FC-4E43-A56B-A6C97D7CC6CC}" type="pres">
      <dgm:prSet presAssocID="{EB6A932E-9AA5-4845-882C-761E6254E6A0}" presName="sibTrans" presStyleLbl="sibTrans2D1" presStyleIdx="1" presStyleCnt="3"/>
      <dgm:spPr/>
    </dgm:pt>
    <dgm:pt modelId="{FE6A5786-27BD-4B76-B842-4743C2CAC29A}" type="pres">
      <dgm:prSet presAssocID="{EB6A932E-9AA5-4845-882C-761E6254E6A0}" presName="connectorText" presStyleLbl="sibTrans2D1" presStyleIdx="1" presStyleCnt="3"/>
      <dgm:spPr/>
    </dgm:pt>
    <dgm:pt modelId="{921CF148-101E-4C53-A308-F29ED04E5E11}" type="pres">
      <dgm:prSet presAssocID="{67E0D264-CBA8-4227-AD7B-8DC306245197}" presName="node" presStyleLbl="node1" presStyleIdx="2" presStyleCnt="3">
        <dgm:presLayoutVars>
          <dgm:bulletEnabled val="1"/>
        </dgm:presLayoutVars>
      </dgm:prSet>
      <dgm:spPr/>
    </dgm:pt>
    <dgm:pt modelId="{0CCD2919-1C93-4075-A6DF-0A11A81D7B28}" type="pres">
      <dgm:prSet presAssocID="{8D1D739E-EA37-42E3-8179-8ACF7849246E}" presName="sibTrans" presStyleLbl="sibTrans2D1" presStyleIdx="2" presStyleCnt="3"/>
      <dgm:spPr/>
    </dgm:pt>
    <dgm:pt modelId="{621FB255-31C0-4C08-8A49-D7AD9674A2E6}" type="pres">
      <dgm:prSet presAssocID="{8D1D739E-EA37-42E3-8179-8ACF7849246E}" presName="connectorText" presStyleLbl="sibTrans2D1" presStyleIdx="2" presStyleCnt="3"/>
      <dgm:spPr/>
    </dgm:pt>
  </dgm:ptLst>
  <dgm:cxnLst>
    <dgm:cxn modelId="{23116200-14F2-4839-BE69-DA4C59768ABE}" type="presOf" srcId="{CBACF7F1-EC2E-4D22-A49B-0B0632EC8FC3}" destId="{35DA64B1-6E1F-4818-96E0-FBF0E2C5EFA0}" srcOrd="0" destOrd="0" presId="urn:microsoft.com/office/officeart/2005/8/layout/cycle7"/>
    <dgm:cxn modelId="{E89F9412-C4C2-469E-A801-D8AC742A0DD9}" srcId="{F6F22B7A-4019-41A4-947A-9EC24886B351}" destId="{9DC01D90-024F-4B06-AEDD-D315D924D97C}" srcOrd="0" destOrd="0" parTransId="{E1CCD525-C293-4B89-80FB-823DF5D926F9}" sibTransId="{AD8A0845-55E1-4880-B024-D1ED8CDC80B8}"/>
    <dgm:cxn modelId="{2962A613-B508-4E8E-81D0-7545F6272D97}" type="presOf" srcId="{EB6A932E-9AA5-4845-882C-761E6254E6A0}" destId="{FE6A5786-27BD-4B76-B842-4743C2CAC29A}" srcOrd="1" destOrd="0" presId="urn:microsoft.com/office/officeart/2005/8/layout/cycle7"/>
    <dgm:cxn modelId="{9C154D3F-F14D-44D3-98F2-5DCE0B3C9446}" type="presOf" srcId="{EB6A932E-9AA5-4845-882C-761E6254E6A0}" destId="{3ED76D27-A0FC-4E43-A56B-A6C97D7CC6CC}" srcOrd="0" destOrd="0" presId="urn:microsoft.com/office/officeart/2005/8/layout/cycle7"/>
    <dgm:cxn modelId="{86A7AF6E-E261-4102-B483-B948AF4A3F09}" type="presOf" srcId="{9DC01D90-024F-4B06-AEDD-D315D924D97C}" destId="{96DF8438-F59A-4052-92E9-0C4579D557A0}" srcOrd="0" destOrd="0" presId="urn:microsoft.com/office/officeart/2005/8/layout/cycle7"/>
    <dgm:cxn modelId="{919C9785-012D-4857-88FC-C120745CC115}" type="presOf" srcId="{AD8A0845-55E1-4880-B024-D1ED8CDC80B8}" destId="{F3BFD693-22C7-4A66-9F48-D1BA64337199}" srcOrd="1" destOrd="0" presId="urn:microsoft.com/office/officeart/2005/8/layout/cycle7"/>
    <dgm:cxn modelId="{8DF7E497-428B-4767-B94D-3B4100E6777D}" type="presOf" srcId="{8D1D739E-EA37-42E3-8179-8ACF7849246E}" destId="{621FB255-31C0-4C08-8A49-D7AD9674A2E6}" srcOrd="1" destOrd="0" presId="urn:microsoft.com/office/officeart/2005/8/layout/cycle7"/>
    <dgm:cxn modelId="{8A9E81B1-18F9-49F3-9479-E299E36BA033}" srcId="{F6F22B7A-4019-41A4-947A-9EC24886B351}" destId="{CBACF7F1-EC2E-4D22-A49B-0B0632EC8FC3}" srcOrd="1" destOrd="0" parTransId="{A2C0CCEC-6C51-44D1-9CFA-A402F0E1AAE1}" sibTransId="{EB6A932E-9AA5-4845-882C-761E6254E6A0}"/>
    <dgm:cxn modelId="{1F0EC0B6-61BA-44E5-BC70-706A8703581F}" type="presOf" srcId="{F6F22B7A-4019-41A4-947A-9EC24886B351}" destId="{44DF9579-97F9-4CBA-B58D-66553C51B07F}" srcOrd="0" destOrd="0" presId="urn:microsoft.com/office/officeart/2005/8/layout/cycle7"/>
    <dgm:cxn modelId="{C7D09CBE-501A-4E3B-94E4-0D516EDC41E2}" type="presOf" srcId="{67E0D264-CBA8-4227-AD7B-8DC306245197}" destId="{921CF148-101E-4C53-A308-F29ED04E5E11}" srcOrd="0" destOrd="0" presId="urn:microsoft.com/office/officeart/2005/8/layout/cycle7"/>
    <dgm:cxn modelId="{07E3B7BF-7661-4022-9849-A35C8BAEC1DC}" srcId="{F6F22B7A-4019-41A4-947A-9EC24886B351}" destId="{67E0D264-CBA8-4227-AD7B-8DC306245197}" srcOrd="2" destOrd="0" parTransId="{7B874010-5655-4953-9319-48B1379FA9DE}" sibTransId="{8D1D739E-EA37-42E3-8179-8ACF7849246E}"/>
    <dgm:cxn modelId="{943AE9E1-4598-4B8D-A0F4-248802C7F4F5}" type="presOf" srcId="{8D1D739E-EA37-42E3-8179-8ACF7849246E}" destId="{0CCD2919-1C93-4075-A6DF-0A11A81D7B28}" srcOrd="0" destOrd="0" presId="urn:microsoft.com/office/officeart/2005/8/layout/cycle7"/>
    <dgm:cxn modelId="{43BF76FD-362A-4E8D-9F02-65BCE341624D}" type="presOf" srcId="{AD8A0845-55E1-4880-B024-D1ED8CDC80B8}" destId="{08C2C89E-3AE7-4EB4-A362-4182A08BED1C}" srcOrd="0" destOrd="0" presId="urn:microsoft.com/office/officeart/2005/8/layout/cycle7"/>
    <dgm:cxn modelId="{E95B7544-3FC5-431D-AAA1-BFA3471DDA2D}" type="presParOf" srcId="{44DF9579-97F9-4CBA-B58D-66553C51B07F}" destId="{96DF8438-F59A-4052-92E9-0C4579D557A0}" srcOrd="0" destOrd="0" presId="urn:microsoft.com/office/officeart/2005/8/layout/cycle7"/>
    <dgm:cxn modelId="{552D2727-1E52-4F12-8D6B-84599F04997E}" type="presParOf" srcId="{44DF9579-97F9-4CBA-B58D-66553C51B07F}" destId="{08C2C89E-3AE7-4EB4-A362-4182A08BED1C}" srcOrd="1" destOrd="0" presId="urn:microsoft.com/office/officeart/2005/8/layout/cycle7"/>
    <dgm:cxn modelId="{D5F3BE7B-19AB-4A5C-82DD-9A84128FD85A}" type="presParOf" srcId="{08C2C89E-3AE7-4EB4-A362-4182A08BED1C}" destId="{F3BFD693-22C7-4A66-9F48-D1BA64337199}" srcOrd="0" destOrd="0" presId="urn:microsoft.com/office/officeart/2005/8/layout/cycle7"/>
    <dgm:cxn modelId="{B2101237-0E8E-4F78-8F84-BB028661429C}" type="presParOf" srcId="{44DF9579-97F9-4CBA-B58D-66553C51B07F}" destId="{35DA64B1-6E1F-4818-96E0-FBF0E2C5EFA0}" srcOrd="2" destOrd="0" presId="urn:microsoft.com/office/officeart/2005/8/layout/cycle7"/>
    <dgm:cxn modelId="{B50265C6-0BFD-4619-9712-7A17A2405276}" type="presParOf" srcId="{44DF9579-97F9-4CBA-B58D-66553C51B07F}" destId="{3ED76D27-A0FC-4E43-A56B-A6C97D7CC6CC}" srcOrd="3" destOrd="0" presId="urn:microsoft.com/office/officeart/2005/8/layout/cycle7"/>
    <dgm:cxn modelId="{190724BD-2F01-4253-9E71-D3DD02455478}" type="presParOf" srcId="{3ED76D27-A0FC-4E43-A56B-A6C97D7CC6CC}" destId="{FE6A5786-27BD-4B76-B842-4743C2CAC29A}" srcOrd="0" destOrd="0" presId="urn:microsoft.com/office/officeart/2005/8/layout/cycle7"/>
    <dgm:cxn modelId="{76798CD6-923C-494C-ADC3-55740EB7783D}" type="presParOf" srcId="{44DF9579-97F9-4CBA-B58D-66553C51B07F}" destId="{921CF148-101E-4C53-A308-F29ED04E5E11}" srcOrd="4" destOrd="0" presId="urn:microsoft.com/office/officeart/2005/8/layout/cycle7"/>
    <dgm:cxn modelId="{C1D0CE37-76FB-4B1C-9CE9-6C275FC0446B}" type="presParOf" srcId="{44DF9579-97F9-4CBA-B58D-66553C51B07F}" destId="{0CCD2919-1C93-4075-A6DF-0A11A81D7B28}" srcOrd="5" destOrd="0" presId="urn:microsoft.com/office/officeart/2005/8/layout/cycle7"/>
    <dgm:cxn modelId="{12179D33-E3B9-4E88-BD4C-2799DB83B685}" type="presParOf" srcId="{0CCD2919-1C93-4075-A6DF-0A11A81D7B28}" destId="{621FB255-31C0-4C08-8A49-D7AD9674A2E6}"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F8438-F59A-4052-92E9-0C4579D557A0}">
      <dsp:nvSpPr>
        <dsp:cNvPr id="0" name=""/>
        <dsp:cNvSpPr/>
      </dsp:nvSpPr>
      <dsp:spPr>
        <a:xfrm>
          <a:off x="2577765" y="1866"/>
          <a:ext cx="2523397" cy="12616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Connectivity</a:t>
          </a:r>
          <a:endParaRPr lang="en-KE" sz="3100" kern="1200" dirty="0"/>
        </a:p>
      </dsp:txBody>
      <dsp:txXfrm>
        <a:off x="2614719" y="38820"/>
        <a:ext cx="2449489" cy="1187790"/>
      </dsp:txXfrm>
    </dsp:sp>
    <dsp:sp modelId="{08C2C89E-3AE7-4EB4-A362-4182A08BED1C}">
      <dsp:nvSpPr>
        <dsp:cNvPr id="0" name=""/>
        <dsp:cNvSpPr/>
      </dsp:nvSpPr>
      <dsp:spPr>
        <a:xfrm rot="3600000">
          <a:off x="4223374" y="2217433"/>
          <a:ext cx="1317008" cy="44159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KE" sz="1700" kern="1200"/>
        </a:p>
      </dsp:txBody>
      <dsp:txXfrm>
        <a:off x="4355852" y="2305752"/>
        <a:ext cx="1052052" cy="264956"/>
      </dsp:txXfrm>
    </dsp:sp>
    <dsp:sp modelId="{35DA64B1-6E1F-4818-96E0-FBF0E2C5EFA0}">
      <dsp:nvSpPr>
        <dsp:cNvPr id="0" name=""/>
        <dsp:cNvSpPr/>
      </dsp:nvSpPr>
      <dsp:spPr>
        <a:xfrm>
          <a:off x="4662594" y="3612895"/>
          <a:ext cx="2523397" cy="12616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Reusability</a:t>
          </a:r>
          <a:endParaRPr lang="en-KE" sz="3100" kern="1200" dirty="0"/>
        </a:p>
      </dsp:txBody>
      <dsp:txXfrm>
        <a:off x="4699548" y="3649849"/>
        <a:ext cx="2449489" cy="1187790"/>
      </dsp:txXfrm>
    </dsp:sp>
    <dsp:sp modelId="{3ED76D27-A0FC-4E43-A56B-A6C97D7CC6CC}">
      <dsp:nvSpPr>
        <dsp:cNvPr id="0" name=""/>
        <dsp:cNvSpPr/>
      </dsp:nvSpPr>
      <dsp:spPr>
        <a:xfrm rot="10800000">
          <a:off x="3180959" y="4022947"/>
          <a:ext cx="1317008" cy="44159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KE" sz="1700" kern="1200"/>
        </a:p>
      </dsp:txBody>
      <dsp:txXfrm rot="10800000">
        <a:off x="3313437" y="4111266"/>
        <a:ext cx="1052052" cy="264956"/>
      </dsp:txXfrm>
    </dsp:sp>
    <dsp:sp modelId="{921CF148-101E-4C53-A308-F29ED04E5E11}">
      <dsp:nvSpPr>
        <dsp:cNvPr id="0" name=""/>
        <dsp:cNvSpPr/>
      </dsp:nvSpPr>
      <dsp:spPr>
        <a:xfrm>
          <a:off x="492936" y="3612895"/>
          <a:ext cx="2523397" cy="12616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Complexity</a:t>
          </a:r>
          <a:endParaRPr lang="en-KE" sz="3100" kern="1200" dirty="0"/>
        </a:p>
      </dsp:txBody>
      <dsp:txXfrm>
        <a:off x="529890" y="3649849"/>
        <a:ext cx="2449489" cy="1187790"/>
      </dsp:txXfrm>
    </dsp:sp>
    <dsp:sp modelId="{0CCD2919-1C93-4075-A6DF-0A11A81D7B28}">
      <dsp:nvSpPr>
        <dsp:cNvPr id="0" name=""/>
        <dsp:cNvSpPr/>
      </dsp:nvSpPr>
      <dsp:spPr>
        <a:xfrm rot="18000000">
          <a:off x="2138545" y="2217433"/>
          <a:ext cx="1317008" cy="44159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KE" sz="1700" kern="1200"/>
        </a:p>
      </dsp:txBody>
      <dsp:txXfrm>
        <a:off x="2271023" y="2305752"/>
        <a:ext cx="1052052" cy="264956"/>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EF4EE-4FF4-4BAB-A766-F010765C3D7A}" type="datetimeFigureOut">
              <a:rPr lang="en-KE" smtClean="0"/>
              <a:t>05/10/2022</a:t>
            </a:fld>
            <a:endParaRPr lang="en-K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EE2EC-9D59-40BD-AA22-6498D24B0AA3}" type="slidenum">
              <a:rPr lang="en-KE" smtClean="0"/>
              <a:t>‹#›</a:t>
            </a:fld>
            <a:endParaRPr lang="en-KE"/>
          </a:p>
        </p:txBody>
      </p:sp>
    </p:spTree>
    <p:extLst>
      <p:ext uri="{BB962C8B-B14F-4D97-AF65-F5344CB8AC3E}">
        <p14:creationId xmlns:p14="http://schemas.microsoft.com/office/powerpoint/2010/main" val="99933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9041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47434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54517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75033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96751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91239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8727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01818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89558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65505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we will cover</a:t>
            </a:r>
          </a:p>
          <a:p>
            <a:pPr marL="171450" indent="-171450">
              <a:buFontTx/>
              <a:buChar char="-"/>
            </a:pPr>
            <a:r>
              <a:rPr lang="en-US" dirty="0"/>
              <a:t>What we won’t cover</a:t>
            </a:r>
          </a:p>
          <a:p>
            <a:pPr marL="171450" indent="-171450">
              <a:buFontTx/>
              <a:buChar char="-"/>
            </a:pPr>
            <a:r>
              <a:rPr lang="en-US" dirty="0"/>
              <a:t>Set expectations</a:t>
            </a:r>
          </a:p>
          <a:p>
            <a:pPr marL="171450" indent="-171450">
              <a:buFontTx/>
              <a:buChar char="-"/>
            </a:pPr>
            <a:r>
              <a:rPr lang="en-US" dirty="0"/>
              <a:t>Questions / Comments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2529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98645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06220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01055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06141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0335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452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22562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03935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39272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35057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69972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5582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18378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41139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49677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5641715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112306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23319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250026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580585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40463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2529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055205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81525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497785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3523830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9709237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545761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Access control may be implemented from the application side, hence when a request is made from the server side, the checks are ignored.</a:t>
            </a:r>
          </a:p>
          <a:p>
            <a:pPr marL="171450" indent="-171450">
              <a:buFontTx/>
              <a:buChar char="-"/>
            </a:pPr>
            <a:r>
              <a:rPr lang="en-US" dirty="0"/>
              <a:t>For disaster recovery, the admin panel may allow un-authenticated access from localhost.</a:t>
            </a:r>
          </a:p>
          <a:p>
            <a:pPr marL="171450" indent="-171450">
              <a:buFontTx/>
              <a:buChar char="-"/>
            </a:pPr>
            <a:r>
              <a:rPr lang="en-US" dirty="0"/>
              <a:t>The admin portal may be accessible on a different internal port, </a:t>
            </a:r>
            <a:r>
              <a:rPr lang="en-US"/>
              <a:t>not accessible by users.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641897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663368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181038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764829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529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850033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703467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802035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2956591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638497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threats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04288-3BA3-409C-882B-3A8BA914FE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8636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000912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72746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Connectivity : IoT</a:t>
            </a:r>
          </a:p>
          <a:p>
            <a:pPr marL="171450" indent="-171450">
              <a:buFontTx/>
              <a:buChar char="-"/>
            </a:pPr>
            <a:r>
              <a:rPr lang="en-US" dirty="0"/>
              <a:t>Complexity – Microservices, APIs, serverless, stitched together</a:t>
            </a:r>
          </a:p>
          <a:p>
            <a:pPr marL="171450" indent="-171450">
              <a:buFontTx/>
              <a:buChar char="-"/>
            </a:pPr>
            <a:r>
              <a:rPr lang="en-US" dirty="0"/>
              <a:t>Reusability - OOP</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89076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4994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50033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10-May-22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53735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5316-FD57-42E4-C5A9-84B22D83C3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FD70C086-8772-B2CC-E0CB-50337BAE2A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27536F41-E6CF-DC18-B889-E6CC977BE1BE}"/>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5" name="Footer Placeholder 4">
            <a:extLst>
              <a:ext uri="{FF2B5EF4-FFF2-40B4-BE49-F238E27FC236}">
                <a16:creationId xmlns:a16="http://schemas.microsoft.com/office/drawing/2014/main" id="{E67975FD-EB86-5C04-6903-467BDF3D27C6}"/>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D0E7401C-B8D8-8792-40C5-D55353F7D25E}"/>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277111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B2A8-166D-A277-9797-A7CD55855E4A}"/>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763A5B1D-3E14-550A-78BB-EDF8C99068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E7F1C988-017B-7A56-68CF-BEFF57DB9213}"/>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5" name="Footer Placeholder 4">
            <a:extLst>
              <a:ext uri="{FF2B5EF4-FFF2-40B4-BE49-F238E27FC236}">
                <a16:creationId xmlns:a16="http://schemas.microsoft.com/office/drawing/2014/main" id="{C38606ED-1C20-1926-4EA5-9863E981AE23}"/>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44F4EC2E-FA0C-816E-DE8B-1FA7470A8E85}"/>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202927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0321D-EB18-2E57-1CAC-86A7DDC927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2A320FA6-B42F-02F9-22AE-2C2545AA0B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05DDBEA2-8B61-AA5F-7F65-CD4004FA8225}"/>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5" name="Footer Placeholder 4">
            <a:extLst>
              <a:ext uri="{FF2B5EF4-FFF2-40B4-BE49-F238E27FC236}">
                <a16:creationId xmlns:a16="http://schemas.microsoft.com/office/drawing/2014/main" id="{EE412045-8CA4-5E8A-3C2A-608B2827BCC3}"/>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A28625F0-977C-30C2-4F8D-5E5971014B10}"/>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104202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lumMod val="1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dirty="0"/>
              <a:t>Event name or presentation title </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6F5030B-ADFF-4707-8509-FD443CDF291E}"/>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Date</a:t>
            </a:r>
          </a:p>
        </p:txBody>
      </p:sp>
    </p:spTree>
    <p:extLst>
      <p:ext uri="{BB962C8B-B14F-4D97-AF65-F5344CB8AC3E}">
        <p14:creationId xmlns:p14="http://schemas.microsoft.com/office/powerpoint/2010/main" val="185949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2">
            <a:lumMod val="10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48F7DB6A-B14D-47BA-BEDC-C3D5585FA21C}"/>
              </a:ext>
            </a:extLst>
          </p:cNvPr>
          <p:cNvSpPr txBox="1"/>
          <p:nvPr userDrawn="1"/>
        </p:nvSpPr>
        <p:spPr>
          <a:xfrm>
            <a:off x="555625" y="3365967"/>
            <a:ext cx="41619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Partners make                      possible</a:t>
            </a:r>
          </a:p>
        </p:txBody>
      </p:sp>
      <p:pic>
        <p:nvPicPr>
          <p:cNvPr id="6" name="Picture 5" descr="A graphical image with the words &quot;Magic&quot;">
            <a:extLst>
              <a:ext uri="{FF2B5EF4-FFF2-40B4-BE49-F238E27FC236}">
                <a16:creationId xmlns:a16="http://schemas.microsoft.com/office/drawing/2014/main" id="{6DD9535B-14F2-4D6F-B305-63E7F493E60B}"/>
              </a:ext>
            </a:extLst>
          </p:cNvPr>
          <p:cNvPicPr>
            <a:picLocks noChangeAspect="1"/>
          </p:cNvPicPr>
          <p:nvPr userDrawn="1"/>
        </p:nvPicPr>
        <p:blipFill>
          <a:blip r:embed="rId3"/>
          <a:stretch>
            <a:fillRect/>
          </a:stretch>
        </p:blipFill>
        <p:spPr>
          <a:xfrm>
            <a:off x="2264203" y="2854152"/>
            <a:ext cx="1389214" cy="1438269"/>
          </a:xfrm>
          <a:prstGeom prst="rect">
            <a:avLst/>
          </a:prstGeom>
        </p:spPr>
      </p:pic>
    </p:spTree>
    <p:extLst>
      <p:ext uri="{BB962C8B-B14F-4D97-AF65-F5344CB8AC3E}">
        <p14:creationId xmlns:p14="http://schemas.microsoft.com/office/powerpoint/2010/main" val="3512688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DF1A1902-1DE9-4E60-921A-674EB3E956B6}"/>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208908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2C86E9E4-84A1-4336-87C7-8A2D9DBA1036}"/>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0767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5887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4561-C8BC-3C5F-8292-D67A3CABBB16}"/>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988C7EF9-5741-F33B-C054-25A9BE6D53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5BC93574-02B1-E56C-19D6-D2ADFEB18BE9}"/>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5" name="Footer Placeholder 4">
            <a:extLst>
              <a:ext uri="{FF2B5EF4-FFF2-40B4-BE49-F238E27FC236}">
                <a16:creationId xmlns:a16="http://schemas.microsoft.com/office/drawing/2014/main" id="{29D11FFC-7284-54F7-4E67-BC81D9E2E649}"/>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8DF8E35C-D303-44EA-0560-74C700606DE9}"/>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2432729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5553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052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4447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508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36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83344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8845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7408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787770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978069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CCFAF-1344-038C-B04C-81D75572A6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E253E32E-A767-F1EB-2EE3-69F3DEEB48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52E0C4-BDB4-B3D9-1D6F-52F855590F31}"/>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5" name="Footer Placeholder 4">
            <a:extLst>
              <a:ext uri="{FF2B5EF4-FFF2-40B4-BE49-F238E27FC236}">
                <a16:creationId xmlns:a16="http://schemas.microsoft.com/office/drawing/2014/main" id="{F42B018D-8320-4408-1B19-DA0E3BABBF41}"/>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52F3F4DE-7EF6-1B2B-FB09-250169CB1C2A}"/>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3752635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11129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87527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2487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058981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17328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61535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0319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93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3182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17724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BAAF-380A-2045-6B02-6761E079D253}"/>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F275BDC4-26CD-8FE2-8EE8-5B6CE1D074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7297D510-7217-0DDB-C877-F6C7EE67C3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E851CE85-139A-1AA7-3C76-1FB06DEDA215}"/>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6" name="Footer Placeholder 5">
            <a:extLst>
              <a:ext uri="{FF2B5EF4-FFF2-40B4-BE49-F238E27FC236}">
                <a16:creationId xmlns:a16="http://schemas.microsoft.com/office/drawing/2014/main" id="{EF69F1CB-BFCE-E289-3B95-91F06D36349A}"/>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306ACC92-B1FB-4C0E-47D0-F259D4412A3E}"/>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30192110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638429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619215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3603571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2512856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03740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78164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187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353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7107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3505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BB53-ABD9-A884-DF9F-257487972A65}"/>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A2FFA06E-A6CF-5C49-EBF5-99E25E4BCA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6B962-0C58-9F99-F05E-B402B9316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5DEC0A1F-CE4D-853B-7BED-5A0414967D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D3799-2931-243D-6B33-643AD18D3C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5306A713-0232-CD1F-E404-AFD7E3533DB9}"/>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8" name="Footer Placeholder 7">
            <a:extLst>
              <a:ext uri="{FF2B5EF4-FFF2-40B4-BE49-F238E27FC236}">
                <a16:creationId xmlns:a16="http://schemas.microsoft.com/office/drawing/2014/main" id="{4CB01C7E-8B63-6A00-708C-E11773B7631A}"/>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E1B45340-85A2-5469-B111-AC070F1A306E}"/>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20605666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9815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2899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425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308800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872930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7328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75853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238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133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27063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1821-47FF-D4AE-DEC4-04223060054D}"/>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8778C92A-B57C-5C15-076E-07170CA0E5CE}"/>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4" name="Footer Placeholder 3">
            <a:extLst>
              <a:ext uri="{FF2B5EF4-FFF2-40B4-BE49-F238E27FC236}">
                <a16:creationId xmlns:a16="http://schemas.microsoft.com/office/drawing/2014/main" id="{CB6E442A-67F7-2A80-1CCC-EAE7B14170BE}"/>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5E64C96B-4211-271A-E2EF-518824538C48}"/>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9021049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6363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23551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348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11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42381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8121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236110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a:p>
        </p:txBody>
      </p:sp>
    </p:spTree>
    <p:extLst>
      <p:ext uri="{BB962C8B-B14F-4D97-AF65-F5344CB8AC3E}">
        <p14:creationId xmlns:p14="http://schemas.microsoft.com/office/powerpoint/2010/main" val="28770849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a:p>
        </p:txBody>
      </p:sp>
    </p:spTree>
    <p:extLst>
      <p:ext uri="{BB962C8B-B14F-4D97-AF65-F5344CB8AC3E}">
        <p14:creationId xmlns:p14="http://schemas.microsoft.com/office/powerpoint/2010/main" val="28516546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6CD2-A435-4DB8-BAAC-BD2C81422F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F9ABE9-4ADD-4E93-AA42-BCEEAC4D6A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9FFF1-8DB2-4BC1-8715-DD69DD50F68A}"/>
              </a:ext>
            </a:extLst>
          </p:cNvPr>
          <p:cNvSpPr>
            <a:spLocks noGrp="1"/>
          </p:cNvSpPr>
          <p:nvPr>
            <p:ph type="dt" sz="half" idx="10"/>
          </p:nvPr>
        </p:nvSpPr>
        <p:spPr/>
        <p:txBody>
          <a:bodyPr/>
          <a:lstStyle/>
          <a:p>
            <a:fld id="{8095A71A-60ED-4293-AD80-42372233A43B}" type="datetimeFigureOut">
              <a:rPr lang="en-US" smtClean="0"/>
              <a:t>10-May-22</a:t>
            </a:fld>
            <a:endParaRPr lang="en-US"/>
          </a:p>
        </p:txBody>
      </p:sp>
      <p:sp>
        <p:nvSpPr>
          <p:cNvPr id="5" name="Footer Placeholder 4">
            <a:extLst>
              <a:ext uri="{FF2B5EF4-FFF2-40B4-BE49-F238E27FC236}">
                <a16:creationId xmlns:a16="http://schemas.microsoft.com/office/drawing/2014/main" id="{6D65C496-F7FD-4C04-B5E1-84A223712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5F370-5C12-448B-8E00-59D9BBD38573}"/>
              </a:ext>
            </a:extLst>
          </p:cNvPr>
          <p:cNvSpPr>
            <a:spLocks noGrp="1"/>
          </p:cNvSpPr>
          <p:nvPr>
            <p:ph type="sldNum" sz="quarter" idx="12"/>
          </p:nvPr>
        </p:nvSpPr>
        <p:spPr/>
        <p:txBody>
          <a:bodyPr/>
          <a:lstStyle/>
          <a:p>
            <a:fld id="{F2BF646F-1A21-4ECB-8BAA-AACEB518DCBF}" type="slidenum">
              <a:rPr lang="en-US" smtClean="0"/>
              <a:t>‹#›</a:t>
            </a:fld>
            <a:endParaRPr lang="en-US"/>
          </a:p>
        </p:txBody>
      </p:sp>
    </p:spTree>
    <p:extLst>
      <p:ext uri="{BB962C8B-B14F-4D97-AF65-F5344CB8AC3E}">
        <p14:creationId xmlns:p14="http://schemas.microsoft.com/office/powerpoint/2010/main" val="897894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14C2A8-9BD8-8979-23F2-08157BB986DD}"/>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3" name="Footer Placeholder 2">
            <a:extLst>
              <a:ext uri="{FF2B5EF4-FFF2-40B4-BE49-F238E27FC236}">
                <a16:creationId xmlns:a16="http://schemas.microsoft.com/office/drawing/2014/main" id="{828BA92A-8A69-1908-8F7A-95E8DF118379}"/>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BFA14EEA-8F24-20A3-07DE-12F07E020CE0}"/>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197535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6FF9E-E2FC-9F16-EB1B-7F05C755A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27595913-0DB0-A03B-E34F-CD55F66CCC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201465CD-173B-B947-3F2D-1810F069DB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0D31A4-2600-0219-340D-C0CC94C5F8EE}"/>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6" name="Footer Placeholder 5">
            <a:extLst>
              <a:ext uri="{FF2B5EF4-FFF2-40B4-BE49-F238E27FC236}">
                <a16:creationId xmlns:a16="http://schemas.microsoft.com/office/drawing/2014/main" id="{DB2DB20A-0A99-0318-0FA1-76E4BD2D6E5B}"/>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C2EB13A4-8C64-488C-5782-531F9CBCF9E4}"/>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895243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7FE5-423A-C626-38CE-78A30DC4A9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D56597EC-DDD2-BE80-D4EA-5B705B8573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D58CD611-EB07-33E7-866E-2EF2A16D9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2FF1E5-E40D-B114-EBE3-5BAF2FF0B2D0}"/>
              </a:ext>
            </a:extLst>
          </p:cNvPr>
          <p:cNvSpPr>
            <a:spLocks noGrp="1"/>
          </p:cNvSpPr>
          <p:nvPr>
            <p:ph type="dt" sz="half" idx="10"/>
          </p:nvPr>
        </p:nvSpPr>
        <p:spPr/>
        <p:txBody>
          <a:bodyPr/>
          <a:lstStyle/>
          <a:p>
            <a:fld id="{4BACA3F7-F4A5-4D36-BA38-605C39768EEC}" type="datetimeFigureOut">
              <a:rPr lang="en-KE" smtClean="0"/>
              <a:t>05/10/2022</a:t>
            </a:fld>
            <a:endParaRPr lang="en-KE"/>
          </a:p>
        </p:txBody>
      </p:sp>
      <p:sp>
        <p:nvSpPr>
          <p:cNvPr id="6" name="Footer Placeholder 5">
            <a:extLst>
              <a:ext uri="{FF2B5EF4-FFF2-40B4-BE49-F238E27FC236}">
                <a16:creationId xmlns:a16="http://schemas.microsoft.com/office/drawing/2014/main" id="{C0079DD6-5E57-B2F7-977A-3792E2799828}"/>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66125172-5247-7945-2070-69CBA560C693}"/>
              </a:ext>
            </a:extLst>
          </p:cNvPr>
          <p:cNvSpPr>
            <a:spLocks noGrp="1"/>
          </p:cNvSpPr>
          <p:nvPr>
            <p:ph type="sldNum" sz="quarter" idx="12"/>
          </p:nvPr>
        </p:nvSpPr>
        <p:spPr/>
        <p:txBody>
          <a:bodyPr/>
          <a:lstStyle/>
          <a:p>
            <a:fld id="{5715914A-3FAC-44B3-8774-02B19598983A}" type="slidenum">
              <a:rPr lang="en-KE" smtClean="0"/>
              <a:t>‹#›</a:t>
            </a:fld>
            <a:endParaRPr lang="en-KE"/>
          </a:p>
        </p:txBody>
      </p:sp>
    </p:spTree>
    <p:extLst>
      <p:ext uri="{BB962C8B-B14F-4D97-AF65-F5344CB8AC3E}">
        <p14:creationId xmlns:p14="http://schemas.microsoft.com/office/powerpoint/2010/main" val="353249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theme" Target="../theme/theme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image" Target="../media/image4.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theme" Target="../theme/theme5.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75134F-553E-3DDA-020C-27C0B3761A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4AF43136-386A-2C6B-0852-277E408FD2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719F2C7E-D705-2222-3F96-187E983D8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CA3F7-F4A5-4D36-BA38-605C39768EEC}" type="datetimeFigureOut">
              <a:rPr lang="en-KE" smtClean="0"/>
              <a:t>05/10/2022</a:t>
            </a:fld>
            <a:endParaRPr lang="en-KE"/>
          </a:p>
        </p:txBody>
      </p:sp>
      <p:sp>
        <p:nvSpPr>
          <p:cNvPr id="5" name="Footer Placeholder 4">
            <a:extLst>
              <a:ext uri="{FF2B5EF4-FFF2-40B4-BE49-F238E27FC236}">
                <a16:creationId xmlns:a16="http://schemas.microsoft.com/office/drawing/2014/main" id="{93852EDA-7761-7E9F-968E-EA97AF57B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456F3706-614B-3D88-0DD3-EF980EF889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15914A-3FAC-44B3-8774-02B19598983A}" type="slidenum">
              <a:rPr lang="en-KE" smtClean="0"/>
              <a:t>‹#›</a:t>
            </a:fld>
            <a:endParaRPr lang="en-KE"/>
          </a:p>
        </p:txBody>
      </p:sp>
    </p:spTree>
    <p:extLst>
      <p:ext uri="{BB962C8B-B14F-4D97-AF65-F5344CB8AC3E}">
        <p14:creationId xmlns:p14="http://schemas.microsoft.com/office/powerpoint/2010/main" val="2339376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711" r:id="rId1"/>
    <p:sldLayoutId id="2147484680" r:id="rId2"/>
    <p:sldLayoutId id="214748467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1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orient="horz" pos="1272"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2939482"/>
      </p:ext>
    </p:extLst>
  </p:cSld>
  <p:clrMap bg1="dk1" tx1="lt1" bg2="dk2" tx2="lt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 id="2147484830" r:id="rId16"/>
    <p:sldLayoutId id="2147484831" r:id="rId17"/>
    <p:sldLayoutId id="2147484832" r:id="rId18"/>
    <p:sldLayoutId id="2147484833" r:id="rId19"/>
    <p:sldLayoutId id="2147484834" r:id="rId20"/>
    <p:sldLayoutId id="2147484835" r:id="rId21"/>
    <p:sldLayoutId id="2147484836" r:id="rId22"/>
    <p:sldLayoutId id="2147484837" r:id="rId23"/>
    <p:sldLayoutId id="2147484838" r:id="rId24"/>
    <p:sldLayoutId id="2147484839"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44966"/>
      </p:ext>
    </p:extLst>
  </p:cSld>
  <p:clrMap bg1="lt1" tx1="dk1" bg2="lt2" tx2="dk2" accent1="accent1" accent2="accent2" accent3="accent3" accent4="accent4" accent5="accent5" accent6="accent6" hlink="hlink" folHlink="folHlink"/>
  <p:sldLayoutIdLst>
    <p:sldLayoutId id="2147484842" r:id="rId1"/>
    <p:sldLayoutId id="2147484843" r:id="rId2"/>
    <p:sldLayoutId id="2147484844" r:id="rId3"/>
    <p:sldLayoutId id="2147484845" r:id="rId4"/>
    <p:sldLayoutId id="2147484846" r:id="rId5"/>
    <p:sldLayoutId id="2147484847" r:id="rId6"/>
    <p:sldLayoutId id="2147484848" r:id="rId7"/>
    <p:sldLayoutId id="214748484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59" r:id="rId18"/>
    <p:sldLayoutId id="2147484860" r:id="rId19"/>
    <p:sldLayoutId id="2147484861" r:id="rId20"/>
    <p:sldLayoutId id="2147484862" r:id="rId21"/>
    <p:sldLayoutId id="2147484863" r:id="rId22"/>
    <p:sldLayoutId id="2147484864" r:id="rId23"/>
    <p:sldLayoutId id="2147484865" r:id="rId24"/>
    <p:sldLayoutId id="2147484866" r:id="rId25"/>
    <p:sldLayoutId id="2147484867" r:id="rId26"/>
    <p:sldLayoutId id="2147484868" r:id="rId27"/>
    <p:sldLayoutId id="2147484869"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nvd.nist.gov/vuln/search"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5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8" Type="http://schemas.openxmlformats.org/officeDocument/2006/relationships/hyperlink" Target="https://github.com/microsoft/DevSkim" TargetMode="External"/><Relationship Id="rId3" Type="http://schemas.openxmlformats.org/officeDocument/2006/relationships/hyperlink" Target="https://www.microsoft.com/en-us/securityengineering" TargetMode="External"/><Relationship Id="rId7" Type="http://schemas.openxmlformats.org/officeDocument/2006/relationships/hyperlink" Target="https://owasp.org/www-project-webgoat/" TargetMode="External"/><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hyperlink" Target="https://pwning.owasp-juice.shop/" TargetMode="External"/><Relationship Id="rId5" Type="http://schemas.openxmlformats.org/officeDocument/2006/relationships/hyperlink" Target="https://portswigger.net/web-security" TargetMode="External"/><Relationship Id="rId4" Type="http://schemas.openxmlformats.org/officeDocument/2006/relationships/hyperlink" Target="https://owasp.org/Top10/" TargetMode="External"/><Relationship Id="rId9" Type="http://schemas.openxmlformats.org/officeDocument/2006/relationships/hyperlink" Target="https://github.com/microsoft/ApplicationInspecto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646301"/>
            <a:ext cx="9144000" cy="498598"/>
          </a:xfrm>
        </p:spPr>
        <p:txBody>
          <a:bodyPr/>
          <a:lstStyle/>
          <a:p>
            <a:r>
              <a:rPr lang="en-US" dirty="0"/>
              <a:t>Application Security</a:t>
            </a:r>
          </a:p>
        </p:txBody>
      </p:sp>
      <p:sp>
        <p:nvSpPr>
          <p:cNvPr id="5" name="Text Placeholder 4"/>
          <p:cNvSpPr>
            <a:spLocks noGrp="1"/>
          </p:cNvSpPr>
          <p:nvPr>
            <p:ph type="body" sz="quarter" idx="12"/>
          </p:nvPr>
        </p:nvSpPr>
        <p:spPr>
          <a:xfrm>
            <a:off x="584200" y="3962400"/>
            <a:ext cx="9144000" cy="609398"/>
          </a:xfrm>
        </p:spPr>
        <p:txBody>
          <a:bodyPr/>
          <a:lstStyle/>
          <a:p>
            <a:r>
              <a:rPr lang="en-US" dirty="0"/>
              <a:t>Brian Ombongi - OSCP</a:t>
            </a:r>
          </a:p>
          <a:p>
            <a:r>
              <a:rPr lang="en-US" dirty="0"/>
              <a:t>Application Security Analyst</a:t>
            </a:r>
          </a:p>
        </p:txBody>
      </p:sp>
      <p:sp>
        <p:nvSpPr>
          <p:cNvPr id="6" name="Text Placeholder 5">
            <a:extLst>
              <a:ext uri="{FF2B5EF4-FFF2-40B4-BE49-F238E27FC236}">
                <a16:creationId xmlns:a16="http://schemas.microsoft.com/office/drawing/2014/main" id="{BB1E2488-5F4A-4A04-9E2F-F404746774C0}"/>
              </a:ext>
            </a:extLst>
          </p:cNvPr>
          <p:cNvSpPr>
            <a:spLocks noGrp="1"/>
          </p:cNvSpPr>
          <p:nvPr>
            <p:ph type="body" sz="quarter" idx="13"/>
          </p:nvPr>
        </p:nvSpPr>
        <p:spPr>
          <a:xfrm>
            <a:off x="584200" y="5127596"/>
            <a:ext cx="1006856" cy="185068"/>
          </a:xfrm>
        </p:spPr>
        <p:txBody>
          <a:bodyPr/>
          <a:lstStyle/>
          <a:p>
            <a:r>
              <a:rPr lang="en-US" dirty="0"/>
              <a:t>May 10, 2022</a:t>
            </a:r>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A01 – Mitigation</a:t>
            </a:r>
          </a:p>
        </p:txBody>
      </p:sp>
      <p:sp>
        <p:nvSpPr>
          <p:cNvPr id="6" name="Text Placeholder 5"/>
          <p:cNvSpPr>
            <a:spLocks noGrp="1"/>
          </p:cNvSpPr>
          <p:nvPr>
            <p:ph sz="quarter" idx="10"/>
          </p:nvPr>
        </p:nvSpPr>
        <p:spPr>
          <a:xfrm>
            <a:off x="584200" y="639938"/>
            <a:ext cx="11018838" cy="6204776"/>
          </a:xfrm>
        </p:spPr>
        <p:txBody>
          <a:bodyPr/>
          <a:lstStyle/>
          <a:p>
            <a:r>
              <a:rPr lang="en-US" sz="2400" dirty="0">
                <a:solidFill>
                  <a:schemeClr val="tx1"/>
                </a:solidFill>
              </a:rPr>
              <a:t>Implement a proper authorization mechanism that relies on the user policies and hierarchy.</a:t>
            </a:r>
          </a:p>
          <a:p>
            <a:r>
              <a:rPr lang="en-US" sz="2400" dirty="0">
                <a:solidFill>
                  <a:schemeClr val="tx1"/>
                </a:solidFill>
              </a:rPr>
              <a:t>Use an authorization mechanism to check if the logged-in user has access to perform the requested action on the record in every function that uses an input from the client to access a record in the database.</a:t>
            </a:r>
          </a:p>
          <a:p>
            <a:r>
              <a:rPr lang="en-US" sz="2400" dirty="0">
                <a:solidFill>
                  <a:schemeClr val="tx1"/>
                </a:solidFill>
              </a:rPr>
              <a:t>Prefer to use random and unpredictable values as GUIDs for records’ IDs.</a:t>
            </a:r>
          </a:p>
          <a:p>
            <a:r>
              <a:rPr lang="en-US" sz="2400" dirty="0">
                <a:solidFill>
                  <a:schemeClr val="tx1"/>
                </a:solidFill>
              </a:rPr>
              <a:t>Relying on established authentication systems.</a:t>
            </a:r>
            <a:endParaRPr lang="en-US" sz="2400" b="1" dirty="0">
              <a:solidFill>
                <a:schemeClr val="tx1"/>
              </a:solidFill>
            </a:endParaRPr>
          </a:p>
          <a:p>
            <a:r>
              <a:rPr lang="en-US" sz="2400" dirty="0">
                <a:solidFill>
                  <a:schemeClr val="tx1"/>
                </a:solidFill>
              </a:rPr>
              <a:t>Proper Security Monitoring &amp; Logging to detect violations, </a:t>
            </a:r>
            <a:r>
              <a:rPr lang="en-US" sz="2400" dirty="0" err="1">
                <a:solidFill>
                  <a:schemeClr val="tx1"/>
                </a:solidFill>
              </a:rPr>
              <a:t>e.g</a:t>
            </a:r>
            <a:r>
              <a:rPr lang="en-US" sz="2400" dirty="0">
                <a:solidFill>
                  <a:schemeClr val="tx1"/>
                </a:solidFill>
              </a:rPr>
              <a:t>,. Repeated failures.</a:t>
            </a:r>
          </a:p>
          <a:p>
            <a:r>
              <a:rPr lang="en-US" sz="2400" dirty="0">
                <a:solidFill>
                  <a:schemeClr val="tx1"/>
                </a:solidFill>
              </a:rPr>
              <a:t>Implement a deny by default access strategy.</a:t>
            </a:r>
          </a:p>
          <a:p>
            <a:r>
              <a:rPr lang="en-US" sz="2400" dirty="0">
                <a:solidFill>
                  <a:schemeClr val="tx1"/>
                </a:solidFill>
              </a:rPr>
              <a:t>Disable directory listing.</a:t>
            </a:r>
          </a:p>
          <a:p>
            <a:r>
              <a:rPr lang="en-US" sz="2400" dirty="0">
                <a:solidFill>
                  <a:schemeClr val="tx1"/>
                </a:solidFill>
              </a:rPr>
              <a:t>Ensure sensitive files are not present on web roots, </a:t>
            </a:r>
            <a:r>
              <a:rPr lang="en-US" sz="2400" dirty="0" err="1">
                <a:solidFill>
                  <a:schemeClr val="tx1"/>
                </a:solidFill>
              </a:rPr>
              <a:t>e.g</a:t>
            </a:r>
            <a:r>
              <a:rPr lang="en-US" sz="2400" dirty="0">
                <a:solidFill>
                  <a:schemeClr val="tx1"/>
                </a:solidFill>
              </a:rPr>
              <a:t> </a:t>
            </a:r>
            <a:r>
              <a:rPr lang="en-US" sz="2400" i="1" dirty="0">
                <a:solidFill>
                  <a:schemeClr val="tx1"/>
                </a:solidFill>
              </a:rPr>
              <a:t>.git, .</a:t>
            </a:r>
            <a:r>
              <a:rPr lang="en-US" sz="2400" i="1" dirty="0" err="1">
                <a:solidFill>
                  <a:schemeClr val="tx1"/>
                </a:solidFill>
              </a:rPr>
              <a:t>svn</a:t>
            </a:r>
            <a:endParaRPr lang="en-US" sz="2400" i="1" dirty="0">
              <a:solidFill>
                <a:schemeClr val="tx1"/>
              </a:solidFill>
            </a:endParaRPr>
          </a:p>
          <a:p>
            <a:r>
              <a:rPr lang="en-US" sz="2400" dirty="0">
                <a:solidFill>
                  <a:schemeClr val="tx1"/>
                </a:solidFill>
              </a:rPr>
              <a:t>Implementing </a:t>
            </a:r>
            <a:r>
              <a:rPr lang="en-US" sz="2400" i="1" dirty="0">
                <a:solidFill>
                  <a:schemeClr val="tx1"/>
                </a:solidFill>
              </a:rPr>
              <a:t>proper </a:t>
            </a:r>
            <a:r>
              <a:rPr lang="en-US" sz="2400" dirty="0">
                <a:solidFill>
                  <a:schemeClr val="tx1"/>
                </a:solidFill>
              </a:rPr>
              <a:t>rate limiting.</a:t>
            </a:r>
          </a:p>
          <a:p>
            <a:pPr marL="228600" lvl="1" indent="0">
              <a:buNone/>
            </a:pPr>
            <a:endParaRPr lang="en-US" sz="2400" dirty="0">
              <a:solidFill>
                <a:schemeClr val="tx1"/>
              </a:solidFill>
            </a:endParaRPr>
          </a:p>
          <a:p>
            <a:pPr marL="228600" lvl="1" indent="0">
              <a:buNone/>
            </a:pPr>
            <a:endParaRPr lang="en-US" dirty="0">
              <a:solidFill>
                <a:schemeClr val="tx1"/>
              </a:solidFill>
            </a:endParaRPr>
          </a:p>
        </p:txBody>
      </p:sp>
    </p:spTree>
    <p:extLst>
      <p:ext uri="{BB962C8B-B14F-4D97-AF65-F5344CB8AC3E}">
        <p14:creationId xmlns:p14="http://schemas.microsoft.com/office/powerpoint/2010/main" val="83066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A02 : Cryptographic Failures</a:t>
            </a:r>
          </a:p>
        </p:txBody>
      </p:sp>
    </p:spTree>
    <p:extLst>
      <p:ext uri="{BB962C8B-B14F-4D97-AF65-F5344CB8AC3E}">
        <p14:creationId xmlns:p14="http://schemas.microsoft.com/office/powerpoint/2010/main" val="404962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A02 : Cryptographic Failures</a:t>
            </a:r>
          </a:p>
        </p:txBody>
      </p:sp>
      <p:sp>
        <p:nvSpPr>
          <p:cNvPr id="6" name="Text Placeholder 5"/>
          <p:cNvSpPr>
            <a:spLocks noGrp="1"/>
          </p:cNvSpPr>
          <p:nvPr>
            <p:ph sz="quarter" idx="10"/>
          </p:nvPr>
        </p:nvSpPr>
        <p:spPr>
          <a:xfrm>
            <a:off x="583882" y="926336"/>
            <a:ext cx="11018838" cy="5970865"/>
          </a:xfrm>
        </p:spPr>
        <p:txBody>
          <a:bodyPr/>
          <a:lstStyle/>
          <a:p>
            <a:pPr marL="0" indent="0">
              <a:buNone/>
            </a:pPr>
            <a:r>
              <a:rPr lang="en-US" b="1" dirty="0">
                <a:solidFill>
                  <a:schemeClr val="tx1"/>
                </a:solidFill>
              </a:rPr>
              <a:t>Definition</a:t>
            </a:r>
          </a:p>
          <a:p>
            <a:pPr>
              <a:buFontTx/>
              <a:buChar char="-"/>
            </a:pPr>
            <a:r>
              <a:rPr lang="en-US" sz="2000" dirty="0">
                <a:solidFill>
                  <a:schemeClr val="tx1"/>
                </a:solidFill>
              </a:rPr>
              <a:t>Cryptography is the discipline of securing communications.</a:t>
            </a:r>
          </a:p>
          <a:p>
            <a:pPr>
              <a:buFontTx/>
              <a:buChar char="-"/>
            </a:pPr>
            <a:r>
              <a:rPr lang="en-US" sz="2000" dirty="0">
                <a:solidFill>
                  <a:schemeClr val="tx1"/>
                </a:solidFill>
              </a:rPr>
              <a:t>Concerned with : Confidentiality, Non-Repudiation, Integrity &amp; Authenticity</a:t>
            </a:r>
          </a:p>
          <a:p>
            <a:pPr>
              <a:buFontTx/>
              <a:buChar char="-"/>
            </a:pPr>
            <a:r>
              <a:rPr lang="en-US" sz="2000" dirty="0">
                <a:solidFill>
                  <a:schemeClr val="tx1"/>
                </a:solidFill>
              </a:rPr>
              <a:t>Typically, </a:t>
            </a:r>
            <a:r>
              <a:rPr lang="en-US" sz="2000" i="1" dirty="0">
                <a:solidFill>
                  <a:schemeClr val="tx1"/>
                </a:solidFill>
              </a:rPr>
              <a:t>attackers steal cryptographic keys rather than attacking directly</a:t>
            </a:r>
            <a:r>
              <a:rPr lang="en-US" sz="2000" dirty="0">
                <a:solidFill>
                  <a:schemeClr val="tx1"/>
                </a:solidFill>
              </a:rPr>
              <a:t>.</a:t>
            </a:r>
          </a:p>
          <a:p>
            <a:pPr marL="0" indent="0">
              <a:buNone/>
            </a:pPr>
            <a:endParaRPr lang="en-US" b="1" dirty="0">
              <a:solidFill>
                <a:schemeClr val="tx1"/>
              </a:solidFill>
            </a:endParaRPr>
          </a:p>
          <a:p>
            <a:r>
              <a:rPr lang="en-US" dirty="0">
                <a:solidFill>
                  <a:schemeClr val="tx1"/>
                </a:solidFill>
              </a:rPr>
              <a:t>Flaws are related to :</a:t>
            </a:r>
          </a:p>
          <a:p>
            <a:pPr lvl="1"/>
            <a:r>
              <a:rPr lang="en-US" dirty="0">
                <a:solidFill>
                  <a:schemeClr val="tx1"/>
                </a:solidFill>
              </a:rPr>
              <a:t>Not encrypting sensitive data (Transit &amp; rest). </a:t>
            </a:r>
          </a:p>
          <a:p>
            <a:pPr lvl="1"/>
            <a:r>
              <a:rPr lang="en-US" dirty="0">
                <a:solidFill>
                  <a:schemeClr val="tx1"/>
                </a:solidFill>
              </a:rPr>
              <a:t>Weak key generation &amp; Management</a:t>
            </a:r>
          </a:p>
          <a:p>
            <a:pPr lvl="1"/>
            <a:r>
              <a:rPr lang="en-US" dirty="0">
                <a:solidFill>
                  <a:schemeClr val="tx1"/>
                </a:solidFill>
              </a:rPr>
              <a:t>Weak hashing algorithm use.</a:t>
            </a:r>
          </a:p>
          <a:p>
            <a:pPr lvl="1"/>
            <a:r>
              <a:rPr lang="en-US" dirty="0">
                <a:solidFill>
                  <a:schemeClr val="tx1"/>
                </a:solidFill>
              </a:rPr>
              <a:t>Still, some weak algorithms can be broken into.</a:t>
            </a:r>
          </a:p>
          <a:p>
            <a:pPr lvl="1"/>
            <a:r>
              <a:rPr lang="en-US" dirty="0">
                <a:solidFill>
                  <a:schemeClr val="tx1"/>
                </a:solidFill>
              </a:rPr>
              <a:t>Improper data classification can lead to improper handling.</a:t>
            </a:r>
          </a:p>
          <a:p>
            <a:pPr lvl="1"/>
            <a:r>
              <a:rPr lang="en-US" dirty="0">
                <a:solidFill>
                  <a:schemeClr val="tx1"/>
                </a:solidFill>
              </a:rPr>
              <a:t>Improper use of cryptography.</a:t>
            </a:r>
          </a:p>
          <a:p>
            <a:pPr lvl="2"/>
            <a:r>
              <a:rPr lang="en-US" dirty="0">
                <a:solidFill>
                  <a:schemeClr val="tx1"/>
                </a:solidFill>
              </a:rPr>
              <a:t>Improper randomization of salts, IVs, </a:t>
            </a:r>
            <a:r>
              <a:rPr lang="en-US" dirty="0" err="1">
                <a:solidFill>
                  <a:schemeClr val="tx1"/>
                </a:solidFill>
              </a:rPr>
              <a:t>etc</a:t>
            </a:r>
            <a:endParaRPr lang="en-US" dirty="0">
              <a:solidFill>
                <a:schemeClr val="tx1"/>
              </a:solidFill>
            </a:endParaRPr>
          </a:p>
          <a:p>
            <a:pPr lvl="2"/>
            <a:r>
              <a:rPr lang="en-US" dirty="0">
                <a:solidFill>
                  <a:schemeClr val="tx1"/>
                </a:solidFill>
              </a:rPr>
              <a:t>Security through obscurity</a:t>
            </a:r>
          </a:p>
          <a:p>
            <a:pPr lvl="2"/>
            <a:endParaRPr lang="en-US" dirty="0">
              <a:solidFill>
                <a:schemeClr val="tx1"/>
              </a:solidFill>
            </a:endParaRPr>
          </a:p>
          <a:p>
            <a:pPr lvl="2"/>
            <a:endParaRPr lang="en-US" dirty="0">
              <a:solidFill>
                <a:schemeClr val="tx1"/>
              </a:solidFill>
            </a:endParaRPr>
          </a:p>
        </p:txBody>
      </p:sp>
    </p:spTree>
    <p:extLst>
      <p:ext uri="{BB962C8B-B14F-4D97-AF65-F5344CB8AC3E}">
        <p14:creationId xmlns:p14="http://schemas.microsoft.com/office/powerpoint/2010/main" val="383306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ACA96994-EC98-9CC6-E115-9C570573F4D9}"/>
              </a:ext>
            </a:extLst>
          </p:cNvPr>
          <p:cNvSpPr txBox="1">
            <a:spLocks/>
          </p:cNvSpPr>
          <p:nvPr/>
        </p:nvSpPr>
        <p:spPr>
          <a:xfrm>
            <a:off x="584200" y="8594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A02 – Cryptographic Failures</a:t>
            </a:r>
          </a:p>
        </p:txBody>
      </p:sp>
      <p:pic>
        <p:nvPicPr>
          <p:cNvPr id="3" name="Picture 2">
            <a:extLst>
              <a:ext uri="{FF2B5EF4-FFF2-40B4-BE49-F238E27FC236}">
                <a16:creationId xmlns:a16="http://schemas.microsoft.com/office/drawing/2014/main" id="{F257E32E-BE91-A71E-A5DD-5B2E8E193033}"/>
              </a:ext>
            </a:extLst>
          </p:cNvPr>
          <p:cNvPicPr>
            <a:picLocks noChangeAspect="1"/>
          </p:cNvPicPr>
          <p:nvPr/>
        </p:nvPicPr>
        <p:blipFill>
          <a:blip r:embed="rId3"/>
          <a:stretch>
            <a:fillRect/>
          </a:stretch>
        </p:blipFill>
        <p:spPr>
          <a:xfrm>
            <a:off x="0" y="726929"/>
            <a:ext cx="12192000" cy="1925833"/>
          </a:xfrm>
          <a:prstGeom prst="rect">
            <a:avLst/>
          </a:prstGeom>
        </p:spPr>
      </p:pic>
      <p:pic>
        <p:nvPicPr>
          <p:cNvPr id="5" name="Picture 4">
            <a:extLst>
              <a:ext uri="{FF2B5EF4-FFF2-40B4-BE49-F238E27FC236}">
                <a16:creationId xmlns:a16="http://schemas.microsoft.com/office/drawing/2014/main" id="{C3333AA7-38C9-41BB-A331-BE2A8D287787}"/>
              </a:ext>
            </a:extLst>
          </p:cNvPr>
          <p:cNvPicPr>
            <a:picLocks noChangeAspect="1"/>
          </p:cNvPicPr>
          <p:nvPr/>
        </p:nvPicPr>
        <p:blipFill>
          <a:blip r:embed="rId4"/>
          <a:stretch>
            <a:fillRect/>
          </a:stretch>
        </p:blipFill>
        <p:spPr>
          <a:xfrm>
            <a:off x="0" y="2786501"/>
            <a:ext cx="12192000" cy="2134047"/>
          </a:xfrm>
          <a:prstGeom prst="rect">
            <a:avLst/>
          </a:prstGeom>
        </p:spPr>
      </p:pic>
      <p:pic>
        <p:nvPicPr>
          <p:cNvPr id="9" name="Picture 8">
            <a:extLst>
              <a:ext uri="{FF2B5EF4-FFF2-40B4-BE49-F238E27FC236}">
                <a16:creationId xmlns:a16="http://schemas.microsoft.com/office/drawing/2014/main" id="{50E50C98-9E37-5E18-1A3C-6907228C5EEB}"/>
              </a:ext>
            </a:extLst>
          </p:cNvPr>
          <p:cNvPicPr>
            <a:picLocks noChangeAspect="1"/>
          </p:cNvPicPr>
          <p:nvPr/>
        </p:nvPicPr>
        <p:blipFill>
          <a:blip r:embed="rId5"/>
          <a:stretch>
            <a:fillRect/>
          </a:stretch>
        </p:blipFill>
        <p:spPr>
          <a:xfrm>
            <a:off x="1" y="5061647"/>
            <a:ext cx="12192000" cy="1630898"/>
          </a:xfrm>
          <a:prstGeom prst="rect">
            <a:avLst/>
          </a:prstGeom>
        </p:spPr>
      </p:pic>
    </p:spTree>
    <p:extLst>
      <p:ext uri="{BB962C8B-B14F-4D97-AF65-F5344CB8AC3E}">
        <p14:creationId xmlns:p14="http://schemas.microsoft.com/office/powerpoint/2010/main" val="89518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A02 : Mitigation</a:t>
            </a:r>
          </a:p>
        </p:txBody>
      </p:sp>
      <p:sp>
        <p:nvSpPr>
          <p:cNvPr id="6" name="Text Placeholder 5"/>
          <p:cNvSpPr>
            <a:spLocks noGrp="1"/>
          </p:cNvSpPr>
          <p:nvPr>
            <p:ph sz="quarter" idx="10"/>
          </p:nvPr>
        </p:nvSpPr>
        <p:spPr>
          <a:xfrm>
            <a:off x="583882" y="926336"/>
            <a:ext cx="11018838" cy="6241709"/>
          </a:xfrm>
        </p:spPr>
        <p:txBody>
          <a:bodyPr/>
          <a:lstStyle/>
          <a:p>
            <a:r>
              <a:rPr lang="en-US" dirty="0">
                <a:solidFill>
                  <a:schemeClr val="tx1"/>
                </a:solidFill>
              </a:rPr>
              <a:t>Proper encryption, at rest and in transit.</a:t>
            </a:r>
          </a:p>
          <a:p>
            <a:r>
              <a:rPr lang="en-US" dirty="0">
                <a:solidFill>
                  <a:schemeClr val="tx1"/>
                </a:solidFill>
              </a:rPr>
              <a:t>Disable caching for content containing sensitive data.</a:t>
            </a:r>
          </a:p>
          <a:p>
            <a:r>
              <a:rPr lang="en-US" dirty="0">
                <a:solidFill>
                  <a:schemeClr val="tx1"/>
                </a:solidFill>
              </a:rPr>
              <a:t>Proper salting and hashing of passwords</a:t>
            </a:r>
          </a:p>
          <a:p>
            <a:r>
              <a:rPr lang="en-US" dirty="0">
                <a:solidFill>
                  <a:schemeClr val="tx1"/>
                </a:solidFill>
              </a:rPr>
              <a:t>Avoid legacy protocols when transmitting data.</a:t>
            </a:r>
          </a:p>
          <a:p>
            <a:r>
              <a:rPr lang="en-US" dirty="0">
                <a:solidFill>
                  <a:schemeClr val="tx1"/>
                </a:solidFill>
              </a:rPr>
              <a:t>Avoid deprecated cryptographic functions and padding schemes, such as MD5, SHA1.</a:t>
            </a:r>
          </a:p>
          <a:p>
            <a:r>
              <a:rPr lang="en-US" b="0" i="0" dirty="0">
                <a:effectLst/>
                <a:latin typeface="Roboto" panose="02000000000000000000" pitchFamily="2" charset="0"/>
              </a:rPr>
              <a:t>Ensure up-to-date and strong standard algorithms, protocols, and keys are in place; use proper key management.</a:t>
            </a:r>
          </a:p>
          <a:p>
            <a:r>
              <a:rPr lang="en-US" dirty="0">
                <a:solidFill>
                  <a:schemeClr val="tx1"/>
                </a:solidFill>
              </a:rPr>
              <a:t>Proper data classification.</a:t>
            </a:r>
            <a:endParaRPr lang="en-US" b="0" i="0" dirty="0">
              <a:effectLst/>
              <a:latin typeface="Roboto" panose="02000000000000000000" pitchFamily="2" charset="0"/>
            </a:endParaRPr>
          </a:p>
          <a:p>
            <a:r>
              <a:rPr lang="en-US" dirty="0" err="1">
                <a:solidFill>
                  <a:schemeClr val="tx1"/>
                </a:solidFill>
              </a:rPr>
              <a:t>Etc</a:t>
            </a:r>
            <a:r>
              <a:rPr lang="en-US" dirty="0">
                <a:solidFill>
                  <a:schemeClr val="tx1"/>
                </a:solidFill>
              </a:rPr>
              <a:t>…</a:t>
            </a:r>
          </a:p>
          <a:p>
            <a:endParaRPr lang="en-US" dirty="0">
              <a:solidFill>
                <a:schemeClr val="tx1"/>
              </a:solidFill>
            </a:endParaRPr>
          </a:p>
          <a:p>
            <a:endParaRPr lang="en-US" dirty="0">
              <a:solidFill>
                <a:schemeClr val="tx1"/>
              </a:solidFill>
            </a:endParaRPr>
          </a:p>
          <a:p>
            <a:pPr lvl="2"/>
            <a:endParaRPr lang="en-US" dirty="0">
              <a:solidFill>
                <a:schemeClr val="tx1"/>
              </a:solidFill>
            </a:endParaRPr>
          </a:p>
        </p:txBody>
      </p:sp>
    </p:spTree>
    <p:extLst>
      <p:ext uri="{BB962C8B-B14F-4D97-AF65-F5344CB8AC3E}">
        <p14:creationId xmlns:p14="http://schemas.microsoft.com/office/powerpoint/2010/main" val="247975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A03 : Injection</a:t>
            </a:r>
          </a:p>
        </p:txBody>
      </p:sp>
      <p:pic>
        <p:nvPicPr>
          <p:cNvPr id="6146" name="Picture 2" descr="Heart Health GIF by People Of Piramal">
            <a:extLst>
              <a:ext uri="{FF2B5EF4-FFF2-40B4-BE49-F238E27FC236}">
                <a16:creationId xmlns:a16="http://schemas.microsoft.com/office/drawing/2014/main" id="{4B9F755B-98D4-AEEC-DD16-20795FA47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800" y="11430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06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A03 : Injection</a:t>
            </a:r>
          </a:p>
        </p:txBody>
      </p:sp>
      <p:sp>
        <p:nvSpPr>
          <p:cNvPr id="6" name="Text Placeholder 5"/>
          <p:cNvSpPr>
            <a:spLocks noGrp="1"/>
          </p:cNvSpPr>
          <p:nvPr>
            <p:ph sz="quarter" idx="10"/>
          </p:nvPr>
        </p:nvSpPr>
        <p:spPr>
          <a:xfrm>
            <a:off x="583882" y="926336"/>
            <a:ext cx="11018838" cy="5059847"/>
          </a:xfrm>
        </p:spPr>
        <p:txBody>
          <a:bodyPr/>
          <a:lstStyle/>
          <a:p>
            <a:pPr marL="0" indent="0">
              <a:buNone/>
            </a:pPr>
            <a:r>
              <a:rPr lang="en-US" b="1" dirty="0">
                <a:solidFill>
                  <a:schemeClr val="tx1"/>
                </a:solidFill>
              </a:rPr>
              <a:t>Definition</a:t>
            </a:r>
          </a:p>
          <a:p>
            <a:pPr>
              <a:buFontTx/>
              <a:buChar char="-"/>
            </a:pPr>
            <a:r>
              <a:rPr lang="en-US" sz="2000" dirty="0">
                <a:solidFill>
                  <a:schemeClr val="tx1"/>
                </a:solidFill>
              </a:rPr>
              <a:t>Injection flaws occur when untrusted data is sent to an interpreter as part of a command or query. Examples include:</a:t>
            </a:r>
          </a:p>
          <a:p>
            <a:pPr lvl="3"/>
            <a:r>
              <a:rPr lang="en-US" sz="1600" dirty="0">
                <a:solidFill>
                  <a:schemeClr val="tx1"/>
                </a:solidFill>
              </a:rPr>
              <a:t>SQL Injection</a:t>
            </a:r>
          </a:p>
          <a:p>
            <a:pPr lvl="3"/>
            <a:r>
              <a:rPr lang="en-US" sz="1600" dirty="0">
                <a:solidFill>
                  <a:schemeClr val="tx1"/>
                </a:solidFill>
              </a:rPr>
              <a:t>XSS</a:t>
            </a:r>
          </a:p>
          <a:p>
            <a:pPr lvl="3"/>
            <a:r>
              <a:rPr lang="en-US" sz="1600" dirty="0">
                <a:solidFill>
                  <a:schemeClr val="tx1"/>
                </a:solidFill>
              </a:rPr>
              <a:t>OS Injection</a:t>
            </a:r>
          </a:p>
          <a:p>
            <a:pPr lvl="3"/>
            <a:r>
              <a:rPr lang="en-US" sz="1600" dirty="0">
                <a:solidFill>
                  <a:schemeClr val="tx1"/>
                </a:solidFill>
              </a:rPr>
              <a:t>LDAP Injection</a:t>
            </a:r>
          </a:p>
          <a:p>
            <a:pPr lvl="3"/>
            <a:r>
              <a:rPr lang="en-US" sz="1600" dirty="0">
                <a:solidFill>
                  <a:schemeClr val="tx1"/>
                </a:solidFill>
              </a:rPr>
              <a:t>XML Injection</a:t>
            </a:r>
          </a:p>
          <a:p>
            <a:pPr lvl="3"/>
            <a:r>
              <a:rPr lang="en-US" sz="1600" dirty="0">
                <a:solidFill>
                  <a:schemeClr val="tx1"/>
                </a:solidFill>
              </a:rPr>
              <a:t>More….a lot more..</a:t>
            </a:r>
            <a:endParaRPr lang="en-US" dirty="0">
              <a:solidFill>
                <a:schemeClr val="tx1"/>
              </a:solidFill>
            </a:endParaRPr>
          </a:p>
          <a:p>
            <a:r>
              <a:rPr lang="en-US" dirty="0">
                <a:solidFill>
                  <a:schemeClr val="tx1"/>
                </a:solidFill>
              </a:rPr>
              <a:t>How :</a:t>
            </a:r>
          </a:p>
          <a:p>
            <a:pPr lvl="1"/>
            <a:r>
              <a:rPr lang="en-US" dirty="0">
                <a:solidFill>
                  <a:schemeClr val="tx1"/>
                </a:solidFill>
              </a:rPr>
              <a:t>Attacker identifies attack vector.</a:t>
            </a:r>
          </a:p>
          <a:p>
            <a:pPr lvl="2"/>
            <a:r>
              <a:rPr lang="en-US" dirty="0">
                <a:solidFill>
                  <a:schemeClr val="tx1"/>
                </a:solidFill>
              </a:rPr>
              <a:t>Dynamic or manual analysis.</a:t>
            </a:r>
          </a:p>
          <a:p>
            <a:pPr lvl="1"/>
            <a:r>
              <a:rPr lang="en-US" dirty="0">
                <a:solidFill>
                  <a:schemeClr val="tx1"/>
                </a:solidFill>
              </a:rPr>
              <a:t>Attacker crafts malformed input/request e.g. malformed SQL query.</a:t>
            </a:r>
          </a:p>
          <a:p>
            <a:pPr lvl="1"/>
            <a:r>
              <a:rPr lang="en-US" dirty="0">
                <a:solidFill>
                  <a:schemeClr val="tx1"/>
                </a:solidFill>
              </a:rPr>
              <a:t>Profit</a:t>
            </a:r>
          </a:p>
          <a:p>
            <a:pPr lvl="3"/>
            <a:endParaRPr lang="en-US" dirty="0">
              <a:solidFill>
                <a:schemeClr val="tx1"/>
              </a:solidFill>
            </a:endParaRPr>
          </a:p>
        </p:txBody>
      </p:sp>
    </p:spTree>
    <p:extLst>
      <p:ext uri="{BB962C8B-B14F-4D97-AF65-F5344CB8AC3E}">
        <p14:creationId xmlns:p14="http://schemas.microsoft.com/office/powerpoint/2010/main" val="34165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A03 : Injection – SQL Example</a:t>
            </a:r>
          </a:p>
        </p:txBody>
      </p:sp>
      <p:sp>
        <p:nvSpPr>
          <p:cNvPr id="6" name="Text Placeholder 5"/>
          <p:cNvSpPr>
            <a:spLocks noGrp="1"/>
          </p:cNvSpPr>
          <p:nvPr>
            <p:ph sz="quarter" idx="10"/>
          </p:nvPr>
        </p:nvSpPr>
        <p:spPr>
          <a:xfrm>
            <a:off x="372140" y="639939"/>
            <a:ext cx="11230580" cy="6414064"/>
          </a:xfrm>
        </p:spPr>
        <p:txBody>
          <a:bodyPr/>
          <a:lstStyle/>
          <a:p>
            <a:r>
              <a:rPr lang="en-US" b="1" dirty="0">
                <a:solidFill>
                  <a:schemeClr val="tx1"/>
                </a:solidFill>
              </a:rPr>
              <a:t>Vulnerable Statement</a:t>
            </a:r>
          </a:p>
          <a:p>
            <a:pPr marL="0" indent="0">
              <a:buNone/>
            </a:pPr>
            <a:endParaRPr lang="en-US" b="1" dirty="0">
              <a:solidFill>
                <a:schemeClr val="tx1"/>
              </a:solidFill>
            </a:endParaRPr>
          </a:p>
          <a:p>
            <a:pPr marL="0" indent="0">
              <a:buNone/>
            </a:pPr>
            <a:r>
              <a:rPr lang="en-US" sz="2400" b="1" dirty="0">
                <a:solidFill>
                  <a:schemeClr val="tx1"/>
                </a:solidFill>
              </a:rPr>
              <a:t>	SELECT * FROM users WHERE name = ‘ “ + username + “ ‘;</a:t>
            </a:r>
          </a:p>
          <a:p>
            <a:pPr marL="0" indent="0">
              <a:buNone/>
            </a:pPr>
            <a:endParaRPr lang="en-US" sz="2400" b="1" dirty="0">
              <a:solidFill>
                <a:schemeClr val="tx1"/>
              </a:solidFill>
            </a:endParaRPr>
          </a:p>
          <a:p>
            <a:r>
              <a:rPr lang="en-US" sz="2400" b="1" dirty="0">
                <a:solidFill>
                  <a:schemeClr val="tx1"/>
                </a:solidFill>
              </a:rPr>
              <a:t>Setting ‘username’ to</a:t>
            </a:r>
            <a:endParaRPr lang="en-US" sz="2400" dirty="0">
              <a:solidFill>
                <a:schemeClr val="tx1"/>
              </a:solidFill>
            </a:endParaRPr>
          </a:p>
          <a:p>
            <a:pPr marL="0" indent="0">
              <a:buNone/>
            </a:pPr>
            <a:r>
              <a:rPr lang="en-US" sz="2400" dirty="0">
                <a:solidFill>
                  <a:schemeClr val="tx1"/>
                </a:solidFill>
              </a:rPr>
              <a:t>	</a:t>
            </a:r>
            <a:r>
              <a:rPr lang="en-US" sz="2400" b="1" dirty="0">
                <a:solidFill>
                  <a:srgbClr val="FF0000"/>
                </a:solidFill>
              </a:rPr>
              <a:t>‘ or ‘1’=‘1</a:t>
            </a:r>
          </a:p>
          <a:p>
            <a:pPr marL="0" indent="0">
              <a:buNone/>
            </a:pPr>
            <a:r>
              <a:rPr lang="en-US" sz="2400" b="1" dirty="0">
                <a:solidFill>
                  <a:schemeClr val="tx1"/>
                </a:solidFill>
              </a:rPr>
              <a:t>	</a:t>
            </a:r>
            <a:r>
              <a:rPr lang="en-US" sz="2400" b="1" dirty="0">
                <a:solidFill>
                  <a:srgbClr val="FF0000"/>
                </a:solidFill>
              </a:rPr>
              <a:t>‘ or ‘1’=‘ - - ‘</a:t>
            </a:r>
            <a:endParaRPr lang="en-US" sz="2400" dirty="0">
              <a:solidFill>
                <a:srgbClr val="FF0000"/>
              </a:solidFill>
            </a:endParaRPr>
          </a:p>
          <a:p>
            <a:r>
              <a:rPr lang="en-US" b="1" dirty="0">
                <a:solidFill>
                  <a:schemeClr val="tx1"/>
                </a:solidFill>
              </a:rPr>
              <a:t>Renders the following SQL:</a:t>
            </a:r>
          </a:p>
          <a:p>
            <a:pPr marL="0" indent="0">
              <a:buNone/>
            </a:pPr>
            <a:r>
              <a:rPr lang="en-US" b="1" dirty="0">
                <a:solidFill>
                  <a:schemeClr val="tx1"/>
                </a:solidFill>
              </a:rPr>
              <a:t>	</a:t>
            </a:r>
            <a:r>
              <a:rPr lang="en-US" sz="2400" b="1" dirty="0">
                <a:solidFill>
                  <a:schemeClr val="tx1"/>
                </a:solidFill>
              </a:rPr>
              <a:t>SELECT * FROM users WHERE name = ‘ </a:t>
            </a:r>
            <a:r>
              <a:rPr lang="en-US" sz="2400" b="1" dirty="0">
                <a:solidFill>
                  <a:srgbClr val="FF0000"/>
                </a:solidFill>
              </a:rPr>
              <a:t>‘ OR ‘1’ = ‘1’ </a:t>
            </a:r>
            <a:r>
              <a:rPr lang="en-US" sz="2400" b="1" dirty="0">
                <a:solidFill>
                  <a:schemeClr val="tx1"/>
                </a:solidFill>
              </a:rPr>
              <a:t>;</a:t>
            </a:r>
          </a:p>
          <a:p>
            <a:pPr marL="0" indent="0">
              <a:buNone/>
            </a:pPr>
            <a:r>
              <a:rPr lang="en-US" sz="2400" b="1" dirty="0">
                <a:solidFill>
                  <a:schemeClr val="tx1"/>
                </a:solidFill>
              </a:rPr>
              <a:t>	SELECT * FROM users WHERE name = ‘ </a:t>
            </a:r>
            <a:r>
              <a:rPr lang="en-US" sz="2400" b="1" dirty="0">
                <a:solidFill>
                  <a:srgbClr val="FF0000"/>
                </a:solidFill>
              </a:rPr>
              <a:t>‘ OR ‘1’ = ‘1’ – ‘ </a:t>
            </a:r>
            <a:r>
              <a:rPr lang="en-US" sz="2400" b="1" dirty="0">
                <a:solidFill>
                  <a:schemeClr val="tx1"/>
                </a:solidFill>
              </a:rPr>
              <a:t>;</a:t>
            </a:r>
          </a:p>
          <a:p>
            <a:pPr marL="0" indent="0">
              <a:buNone/>
            </a:pPr>
            <a:endParaRPr lang="en-US" sz="2400" b="1" dirty="0">
              <a:solidFill>
                <a:schemeClr val="tx1"/>
              </a:solidFill>
            </a:endParaRPr>
          </a:p>
          <a:p>
            <a:r>
              <a:rPr lang="en-US" sz="2400" b="1" dirty="0">
                <a:solidFill>
                  <a:schemeClr val="tx1"/>
                </a:solidFill>
              </a:rPr>
              <a:t>Can also lead to more malicious activities:</a:t>
            </a:r>
          </a:p>
          <a:p>
            <a:pPr marL="0" indent="0">
              <a:buNone/>
            </a:pPr>
            <a:r>
              <a:rPr lang="en-US" sz="2400" b="1" dirty="0">
                <a:solidFill>
                  <a:schemeClr val="tx1"/>
                </a:solidFill>
              </a:rPr>
              <a:t>	SELECT * FROM users WHERE name = ‘ a</a:t>
            </a:r>
            <a:r>
              <a:rPr lang="en-US" sz="2400" b="1" dirty="0">
                <a:solidFill>
                  <a:srgbClr val="FF0000"/>
                </a:solidFill>
              </a:rPr>
              <a:t>‘; DROP TABLE users’ </a:t>
            </a:r>
            <a:r>
              <a:rPr lang="en-US" sz="2400" b="1" dirty="0">
                <a:solidFill>
                  <a:schemeClr val="tx1"/>
                </a:solidFill>
              </a:rPr>
              <a:t>;</a:t>
            </a:r>
          </a:p>
          <a:p>
            <a:pPr marL="0" indent="0">
              <a:buNone/>
            </a:pPr>
            <a:endParaRPr lang="en-US" sz="2400" b="1" dirty="0">
              <a:solidFill>
                <a:schemeClr val="tx1"/>
              </a:solidFill>
            </a:endParaRPr>
          </a:p>
        </p:txBody>
      </p:sp>
    </p:spTree>
    <p:extLst>
      <p:ext uri="{BB962C8B-B14F-4D97-AF65-F5344CB8AC3E}">
        <p14:creationId xmlns:p14="http://schemas.microsoft.com/office/powerpoint/2010/main" val="22904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A03 : Injection – Command Injection</a:t>
            </a:r>
          </a:p>
        </p:txBody>
      </p:sp>
      <p:sp>
        <p:nvSpPr>
          <p:cNvPr id="6" name="Text Placeholder 5"/>
          <p:cNvSpPr>
            <a:spLocks noGrp="1"/>
          </p:cNvSpPr>
          <p:nvPr>
            <p:ph sz="quarter" idx="10"/>
          </p:nvPr>
        </p:nvSpPr>
        <p:spPr>
          <a:xfrm>
            <a:off x="297416" y="1097868"/>
            <a:ext cx="11230580" cy="4078039"/>
          </a:xfrm>
        </p:spPr>
        <p:txBody>
          <a:bodyPr/>
          <a:lstStyle/>
          <a:p>
            <a:pPr marL="3269183" lvl="7" indent="0">
              <a:buNone/>
            </a:pPr>
            <a:r>
              <a:rPr lang="en-US" sz="2500" dirty="0">
                <a:solidFill>
                  <a:schemeClr val="tx1"/>
                </a:solidFill>
              </a:rPr>
              <a:t>int main(char* </a:t>
            </a:r>
            <a:r>
              <a:rPr lang="en-US" sz="2500" dirty="0" err="1">
                <a:solidFill>
                  <a:schemeClr val="tx1"/>
                </a:solidFill>
              </a:rPr>
              <a:t>argc</a:t>
            </a:r>
            <a:r>
              <a:rPr lang="en-US" sz="2500" dirty="0">
                <a:solidFill>
                  <a:schemeClr val="tx1"/>
                </a:solidFill>
              </a:rPr>
              <a:t>, char** </a:t>
            </a:r>
            <a:r>
              <a:rPr lang="en-US" sz="2500" dirty="0" err="1">
                <a:solidFill>
                  <a:schemeClr val="tx1"/>
                </a:solidFill>
              </a:rPr>
              <a:t>argv</a:t>
            </a:r>
            <a:r>
              <a:rPr lang="en-US" sz="2500" dirty="0">
                <a:solidFill>
                  <a:schemeClr val="tx1"/>
                </a:solidFill>
              </a:rPr>
              <a:t>) {</a:t>
            </a:r>
          </a:p>
          <a:p>
            <a:pPr marL="3269183" lvl="7" indent="0">
              <a:buNone/>
            </a:pPr>
            <a:endParaRPr lang="en-US" sz="2500" dirty="0">
              <a:solidFill>
                <a:schemeClr val="tx1"/>
              </a:solidFill>
            </a:endParaRPr>
          </a:p>
          <a:p>
            <a:pPr marL="3269183" lvl="7" indent="0">
              <a:buNone/>
            </a:pPr>
            <a:r>
              <a:rPr lang="en-US" sz="2500" dirty="0">
                <a:solidFill>
                  <a:schemeClr val="tx1"/>
                </a:solidFill>
              </a:rPr>
              <a:t>char </a:t>
            </a:r>
            <a:r>
              <a:rPr lang="en-US" sz="2500" dirty="0" err="1">
                <a:solidFill>
                  <a:schemeClr val="tx1"/>
                </a:solidFill>
              </a:rPr>
              <a:t>cmd</a:t>
            </a:r>
            <a:r>
              <a:rPr lang="en-US" sz="2500" dirty="0">
                <a:solidFill>
                  <a:schemeClr val="tx1"/>
                </a:solidFill>
              </a:rPr>
              <a:t>[CMD_MAX] = </a:t>
            </a:r>
            <a:r>
              <a:rPr lang="en-US" sz="2500" dirty="0"/>
              <a:t>“ </a:t>
            </a:r>
            <a:r>
              <a:rPr lang="en-US" sz="2500" dirty="0">
                <a:solidFill>
                  <a:srgbClr val="FFFF00"/>
                </a:solidFill>
              </a:rPr>
              <a:t>/</a:t>
            </a:r>
            <a:r>
              <a:rPr lang="en-US" sz="2500" dirty="0" err="1">
                <a:solidFill>
                  <a:srgbClr val="FFFF00"/>
                </a:solidFill>
              </a:rPr>
              <a:t>usr</a:t>
            </a:r>
            <a:r>
              <a:rPr lang="en-US" sz="2500" dirty="0">
                <a:solidFill>
                  <a:srgbClr val="FFFF00"/>
                </a:solidFill>
              </a:rPr>
              <a:t>/bin/cat </a:t>
            </a:r>
            <a:r>
              <a:rPr lang="en-US" sz="2500" dirty="0">
                <a:solidFill>
                  <a:schemeClr val="tx1"/>
                </a:solidFill>
              </a:rPr>
              <a:t>";</a:t>
            </a:r>
          </a:p>
          <a:p>
            <a:pPr marL="3269183" lvl="7" indent="0">
              <a:buNone/>
            </a:pPr>
            <a:endParaRPr lang="en-US" sz="2500" dirty="0">
              <a:solidFill>
                <a:schemeClr val="tx1"/>
              </a:solidFill>
            </a:endParaRPr>
          </a:p>
          <a:p>
            <a:pPr marL="3269183" lvl="7" indent="0">
              <a:buNone/>
            </a:pPr>
            <a:r>
              <a:rPr lang="en-US" sz="2500" dirty="0" err="1">
                <a:solidFill>
                  <a:schemeClr val="tx1"/>
                </a:solidFill>
              </a:rPr>
              <a:t>strcat</a:t>
            </a:r>
            <a:r>
              <a:rPr lang="en-US" sz="2500" dirty="0">
                <a:solidFill>
                  <a:schemeClr val="tx1"/>
                </a:solidFill>
              </a:rPr>
              <a:t>(</a:t>
            </a:r>
            <a:r>
              <a:rPr lang="en-US" sz="2500" dirty="0" err="1">
                <a:solidFill>
                  <a:schemeClr val="tx1"/>
                </a:solidFill>
              </a:rPr>
              <a:t>cmd</a:t>
            </a:r>
            <a:r>
              <a:rPr lang="en-US" sz="2500" dirty="0">
                <a:solidFill>
                  <a:schemeClr val="tx1"/>
                </a:solidFill>
              </a:rPr>
              <a:t>, </a:t>
            </a:r>
            <a:r>
              <a:rPr lang="en-US" sz="2500" dirty="0" err="1">
                <a:solidFill>
                  <a:schemeClr val="tx1"/>
                </a:solidFill>
              </a:rPr>
              <a:t>argv</a:t>
            </a:r>
            <a:r>
              <a:rPr lang="en-US" sz="2500" dirty="0">
                <a:solidFill>
                  <a:schemeClr val="tx1"/>
                </a:solidFill>
              </a:rPr>
              <a:t>[1]);</a:t>
            </a:r>
          </a:p>
          <a:p>
            <a:pPr marL="3269183" lvl="7" indent="0">
              <a:buNone/>
            </a:pPr>
            <a:endParaRPr lang="en-US" sz="2500" dirty="0">
              <a:solidFill>
                <a:schemeClr val="tx1"/>
              </a:solidFill>
            </a:endParaRPr>
          </a:p>
          <a:p>
            <a:pPr marL="3269183" lvl="7" indent="0">
              <a:buNone/>
            </a:pPr>
            <a:r>
              <a:rPr lang="en-US" sz="2500" dirty="0">
                <a:solidFill>
                  <a:schemeClr val="tx1"/>
                </a:solidFill>
              </a:rPr>
              <a:t>system(</a:t>
            </a:r>
            <a:r>
              <a:rPr lang="en-US" sz="2500" dirty="0" err="1">
                <a:solidFill>
                  <a:schemeClr val="tx1"/>
                </a:solidFill>
              </a:rPr>
              <a:t>cmd</a:t>
            </a:r>
            <a:r>
              <a:rPr lang="en-US" sz="2500" dirty="0">
                <a:solidFill>
                  <a:schemeClr val="tx1"/>
                </a:solidFill>
              </a:rPr>
              <a:t>);</a:t>
            </a:r>
          </a:p>
          <a:p>
            <a:pPr marL="3269183" lvl="7" indent="0">
              <a:buNone/>
            </a:pPr>
            <a:endParaRPr lang="en-US" sz="2500" dirty="0">
              <a:solidFill>
                <a:schemeClr val="tx1"/>
              </a:solidFill>
            </a:endParaRPr>
          </a:p>
          <a:p>
            <a:pPr marL="3269183" lvl="7" indent="0">
              <a:buNone/>
            </a:pPr>
            <a:r>
              <a:rPr lang="en-US" sz="2500" dirty="0">
                <a:solidFill>
                  <a:schemeClr val="tx1"/>
                </a:solidFill>
              </a:rPr>
              <a:t>}</a:t>
            </a:r>
          </a:p>
        </p:txBody>
      </p:sp>
      <p:sp>
        <p:nvSpPr>
          <p:cNvPr id="2" name="TextBox 1">
            <a:extLst>
              <a:ext uri="{FF2B5EF4-FFF2-40B4-BE49-F238E27FC236}">
                <a16:creationId xmlns:a16="http://schemas.microsoft.com/office/drawing/2014/main" id="{E08F3143-608F-CE75-6B9C-68B292170777}"/>
              </a:ext>
            </a:extLst>
          </p:cNvPr>
          <p:cNvSpPr txBox="1"/>
          <p:nvPr/>
        </p:nvSpPr>
        <p:spPr>
          <a:xfrm>
            <a:off x="815788" y="5248354"/>
            <a:ext cx="1021809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An attacker can supply “</a:t>
            </a:r>
            <a:r>
              <a:rPr lang="en-US" sz="2000" b="1" i="1" dirty="0">
                <a:solidFill>
                  <a:srgbClr val="FF0000"/>
                </a:solidFill>
              </a:rPr>
              <a:t>; rm –rf /</a:t>
            </a:r>
            <a:r>
              <a:rPr lang="en-US" sz="2000" b="1" i="1" dirty="0">
                <a:solidFill>
                  <a:schemeClr val="tx1">
                    <a:lumMod val="95000"/>
                  </a:schemeClr>
                </a:solidFill>
              </a:rPr>
              <a:t>” </a:t>
            </a:r>
            <a:r>
              <a:rPr lang="en-US" sz="2000" dirty="0">
                <a:solidFill>
                  <a:schemeClr val="tx1">
                    <a:lumMod val="95000"/>
                  </a:schemeClr>
                </a:solidFill>
              </a:rPr>
              <a:t>which will recursively delete the root disk.</a:t>
            </a:r>
            <a:endParaRPr lang="en-KE" sz="2000" i="1" dirty="0" err="1">
              <a:solidFill>
                <a:srgbClr val="FF0000"/>
              </a:solidFill>
            </a:endParaRPr>
          </a:p>
        </p:txBody>
      </p:sp>
      <p:sp>
        <p:nvSpPr>
          <p:cNvPr id="5" name="TextBox 4">
            <a:extLst>
              <a:ext uri="{FF2B5EF4-FFF2-40B4-BE49-F238E27FC236}">
                <a16:creationId xmlns:a16="http://schemas.microsoft.com/office/drawing/2014/main" id="{8FD965E3-E190-5059-B43B-DD54FB2601C6}"/>
              </a:ext>
            </a:extLst>
          </p:cNvPr>
          <p:cNvSpPr txBox="1"/>
          <p:nvPr/>
        </p:nvSpPr>
        <p:spPr>
          <a:xfrm>
            <a:off x="878540" y="5875884"/>
            <a:ext cx="10724179"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a:t>
            </a:r>
            <a:r>
              <a:rPr lang="en-US" sz="2000" b="1" i="1" dirty="0">
                <a:solidFill>
                  <a:srgbClr val="FF0000"/>
                </a:solidFill>
              </a:rPr>
              <a:t>; </a:t>
            </a:r>
            <a:r>
              <a:rPr lang="en-US" sz="2000" b="1" i="1" dirty="0">
                <a:solidFill>
                  <a:schemeClr val="tx1">
                    <a:lumMod val="95000"/>
                  </a:schemeClr>
                </a:solidFill>
              </a:rPr>
              <a:t>” </a:t>
            </a:r>
            <a:r>
              <a:rPr lang="en-US" sz="2000" dirty="0">
                <a:solidFill>
                  <a:schemeClr val="tx1">
                    <a:lumMod val="95000"/>
                  </a:schemeClr>
                </a:solidFill>
              </a:rPr>
              <a:t>terminates the first part of the command, allowing the second part to run, i.e. “</a:t>
            </a:r>
            <a:r>
              <a:rPr lang="en-US" sz="2000" b="1" i="1" dirty="0">
                <a:solidFill>
                  <a:srgbClr val="FF0000"/>
                </a:solidFill>
              </a:rPr>
              <a:t>rm –rf /</a:t>
            </a:r>
            <a:r>
              <a:rPr lang="en-US" sz="2000" b="1" i="1" dirty="0">
                <a:solidFill>
                  <a:schemeClr val="tx1">
                    <a:lumMod val="95000"/>
                  </a:schemeClr>
                </a:solidFill>
              </a:rPr>
              <a:t>” </a:t>
            </a:r>
            <a:r>
              <a:rPr lang="en-US" sz="2000" dirty="0">
                <a:solidFill>
                  <a:schemeClr val="tx1">
                    <a:lumMod val="95000"/>
                  </a:schemeClr>
                </a:solidFill>
              </a:rPr>
              <a:t>.</a:t>
            </a:r>
            <a:endParaRPr lang="en-KE" sz="2000" i="1" dirty="0" err="1">
              <a:solidFill>
                <a:srgbClr val="FF0000"/>
              </a:solidFill>
            </a:endParaRPr>
          </a:p>
        </p:txBody>
      </p:sp>
    </p:spTree>
    <p:extLst>
      <p:ext uri="{BB962C8B-B14F-4D97-AF65-F5344CB8AC3E}">
        <p14:creationId xmlns:p14="http://schemas.microsoft.com/office/powerpoint/2010/main" val="5080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ACA96994-EC98-9CC6-E115-9C570573F4D9}"/>
              </a:ext>
            </a:extLst>
          </p:cNvPr>
          <p:cNvSpPr txBox="1">
            <a:spLocks/>
          </p:cNvSpPr>
          <p:nvPr/>
        </p:nvSpPr>
        <p:spPr>
          <a:xfrm>
            <a:off x="584200" y="8594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A03 – Injection</a:t>
            </a:r>
          </a:p>
        </p:txBody>
      </p:sp>
      <p:pic>
        <p:nvPicPr>
          <p:cNvPr id="9" name="Picture 8">
            <a:extLst>
              <a:ext uri="{FF2B5EF4-FFF2-40B4-BE49-F238E27FC236}">
                <a16:creationId xmlns:a16="http://schemas.microsoft.com/office/drawing/2014/main" id="{50E50C98-9E37-5E18-1A3C-6907228C5EEB}"/>
              </a:ext>
            </a:extLst>
          </p:cNvPr>
          <p:cNvPicPr>
            <a:picLocks noChangeAspect="1"/>
          </p:cNvPicPr>
          <p:nvPr/>
        </p:nvPicPr>
        <p:blipFill>
          <a:blip r:embed="rId3"/>
          <a:stretch>
            <a:fillRect/>
          </a:stretch>
        </p:blipFill>
        <p:spPr>
          <a:xfrm>
            <a:off x="0" y="722729"/>
            <a:ext cx="12192000" cy="1630898"/>
          </a:xfrm>
          <a:prstGeom prst="rect">
            <a:avLst/>
          </a:prstGeom>
        </p:spPr>
      </p:pic>
      <p:pic>
        <p:nvPicPr>
          <p:cNvPr id="4" name="Picture 3">
            <a:extLst>
              <a:ext uri="{FF2B5EF4-FFF2-40B4-BE49-F238E27FC236}">
                <a16:creationId xmlns:a16="http://schemas.microsoft.com/office/drawing/2014/main" id="{88C9F77D-67B1-E965-FFE7-A9805FA79860}"/>
              </a:ext>
            </a:extLst>
          </p:cNvPr>
          <p:cNvPicPr>
            <a:picLocks noChangeAspect="1"/>
          </p:cNvPicPr>
          <p:nvPr/>
        </p:nvPicPr>
        <p:blipFill>
          <a:blip r:embed="rId4"/>
          <a:stretch>
            <a:fillRect/>
          </a:stretch>
        </p:blipFill>
        <p:spPr>
          <a:xfrm>
            <a:off x="0" y="2807954"/>
            <a:ext cx="8771380" cy="1577477"/>
          </a:xfrm>
          <a:prstGeom prst="rect">
            <a:avLst/>
          </a:prstGeom>
        </p:spPr>
      </p:pic>
      <p:pic>
        <p:nvPicPr>
          <p:cNvPr id="7" name="Picture 6">
            <a:extLst>
              <a:ext uri="{FF2B5EF4-FFF2-40B4-BE49-F238E27FC236}">
                <a16:creationId xmlns:a16="http://schemas.microsoft.com/office/drawing/2014/main" id="{D103A72B-39D8-4E23-59C4-7657B8C9756B}"/>
              </a:ext>
            </a:extLst>
          </p:cNvPr>
          <p:cNvPicPr>
            <a:picLocks noChangeAspect="1"/>
          </p:cNvPicPr>
          <p:nvPr/>
        </p:nvPicPr>
        <p:blipFill>
          <a:blip r:embed="rId5"/>
          <a:stretch>
            <a:fillRect/>
          </a:stretch>
        </p:blipFill>
        <p:spPr>
          <a:xfrm>
            <a:off x="0" y="4839759"/>
            <a:ext cx="7925487" cy="1295512"/>
          </a:xfrm>
          <a:prstGeom prst="rect">
            <a:avLst/>
          </a:prstGeom>
        </p:spPr>
      </p:pic>
    </p:spTree>
    <p:extLst>
      <p:ext uri="{BB962C8B-B14F-4D97-AF65-F5344CB8AC3E}">
        <p14:creationId xmlns:p14="http://schemas.microsoft.com/office/powerpoint/2010/main" val="77541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95693"/>
            <a:ext cx="11018520" cy="553998"/>
          </a:xfrm>
        </p:spPr>
        <p:txBody>
          <a:bodyPr/>
          <a:lstStyle/>
          <a:p>
            <a:r>
              <a:rPr lang="en-US" dirty="0"/>
              <a:t>Objectives</a:t>
            </a:r>
          </a:p>
        </p:txBody>
      </p:sp>
      <p:sp>
        <p:nvSpPr>
          <p:cNvPr id="6" name="Text Placeholder 5"/>
          <p:cNvSpPr>
            <a:spLocks noGrp="1"/>
          </p:cNvSpPr>
          <p:nvPr>
            <p:ph type="body" sz="quarter" idx="10"/>
          </p:nvPr>
        </p:nvSpPr>
        <p:spPr>
          <a:xfrm>
            <a:off x="586390" y="1434370"/>
            <a:ext cx="11018520" cy="3237809"/>
          </a:xfrm>
        </p:spPr>
        <p:txBody>
          <a:bodyPr/>
          <a:lstStyle/>
          <a:p>
            <a:pPr marL="457200" indent="-457200">
              <a:buFont typeface="Arial" panose="020B0604020202020204" pitchFamily="34" charset="0"/>
              <a:buChar char="•"/>
            </a:pPr>
            <a:r>
              <a:rPr lang="en-US" dirty="0">
                <a:solidFill>
                  <a:schemeClr val="tx1"/>
                </a:solidFill>
              </a:rPr>
              <a:t>Why Application Security</a:t>
            </a:r>
          </a:p>
          <a:p>
            <a:pPr marL="457200" indent="-457200">
              <a:buFont typeface="Arial" panose="020B0604020202020204" pitchFamily="34" charset="0"/>
              <a:buChar char="•"/>
            </a:pPr>
            <a:r>
              <a:rPr lang="en-US" dirty="0">
                <a:solidFill>
                  <a:schemeClr val="tx1"/>
                </a:solidFill>
              </a:rPr>
              <a:t>Web Application Testing</a:t>
            </a:r>
          </a:p>
          <a:p>
            <a:pPr marL="685800" lvl="1" indent="-457200">
              <a:buFont typeface="Arial" panose="020B0604020202020204" pitchFamily="34" charset="0"/>
              <a:buChar char="•"/>
            </a:pPr>
            <a:r>
              <a:rPr lang="en-US" dirty="0">
                <a:solidFill>
                  <a:schemeClr val="tx1"/>
                </a:solidFill>
              </a:rPr>
              <a:t>OWASP Top 10</a:t>
            </a:r>
          </a:p>
          <a:p>
            <a:pPr marL="685800" lvl="1" indent="-457200">
              <a:buFont typeface="Arial" panose="020B0604020202020204" pitchFamily="34" charset="0"/>
              <a:buChar char="•"/>
            </a:pPr>
            <a:r>
              <a:rPr lang="en-US" dirty="0">
                <a:solidFill>
                  <a:schemeClr val="tx1"/>
                </a:solidFill>
              </a:rPr>
              <a:t>Demo</a:t>
            </a:r>
          </a:p>
          <a:p>
            <a:pPr marL="457200" indent="-457200">
              <a:buFont typeface="Arial" panose="020B0604020202020204" pitchFamily="34" charset="0"/>
              <a:buChar char="•"/>
            </a:pPr>
            <a:r>
              <a:rPr lang="en-US" dirty="0">
                <a:solidFill>
                  <a:schemeClr val="tx1"/>
                </a:solidFill>
              </a:rPr>
              <a:t>Securing Web Applications</a:t>
            </a:r>
          </a:p>
          <a:p>
            <a:pPr marL="457200" indent="-457200">
              <a:buFont typeface="Arial" panose="020B0604020202020204" pitchFamily="34" charset="0"/>
              <a:buChar char="•"/>
            </a:pPr>
            <a:r>
              <a:rPr lang="en-US" dirty="0">
                <a:solidFill>
                  <a:schemeClr val="tx1"/>
                </a:solidFill>
              </a:rPr>
              <a:t>Learning Resources</a:t>
            </a:r>
          </a:p>
          <a:p>
            <a:pPr marL="457200" indent="-4572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414981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A03 : Injection - Mitigation</a:t>
            </a:r>
          </a:p>
        </p:txBody>
      </p:sp>
      <p:sp>
        <p:nvSpPr>
          <p:cNvPr id="6" name="Text Placeholder 5"/>
          <p:cNvSpPr>
            <a:spLocks noGrp="1"/>
          </p:cNvSpPr>
          <p:nvPr>
            <p:ph sz="quarter" idx="10"/>
          </p:nvPr>
        </p:nvSpPr>
        <p:spPr>
          <a:xfrm>
            <a:off x="915894" y="2140284"/>
            <a:ext cx="11018838" cy="3397853"/>
          </a:xfrm>
        </p:spPr>
        <p:txBody>
          <a:bodyPr/>
          <a:lstStyle/>
          <a:p>
            <a:pPr lvl="1"/>
            <a:r>
              <a:rPr lang="en-US" sz="2400" dirty="0">
                <a:solidFill>
                  <a:schemeClr val="tx1"/>
                </a:solidFill>
              </a:rPr>
              <a:t>Avoid system calls and user input—to prevent threat actors from inserting characters into the OS command</a:t>
            </a:r>
          </a:p>
          <a:p>
            <a:pPr lvl="1"/>
            <a:r>
              <a:rPr lang="en-US" sz="2400" dirty="0">
                <a:solidFill>
                  <a:schemeClr val="tx1"/>
                </a:solidFill>
              </a:rPr>
              <a:t>Set up input validation—to prevent attacks like XSS and SQL Injection.</a:t>
            </a:r>
          </a:p>
          <a:p>
            <a:pPr lvl="1"/>
            <a:r>
              <a:rPr lang="en-US" sz="2400" dirty="0">
                <a:solidFill>
                  <a:schemeClr val="tx1"/>
                </a:solidFill>
              </a:rPr>
              <a:t>Carry out proper output sanitization.</a:t>
            </a:r>
          </a:p>
          <a:p>
            <a:pPr lvl="1"/>
            <a:r>
              <a:rPr lang="en-US" sz="2400" dirty="0">
                <a:solidFill>
                  <a:schemeClr val="tx1"/>
                </a:solidFill>
              </a:rPr>
              <a:t>Create a white-list of all possible inputs. – Not applicable in all scenarios</a:t>
            </a:r>
          </a:p>
          <a:p>
            <a:pPr lvl="1"/>
            <a:r>
              <a:rPr lang="en-US" sz="2400" dirty="0">
                <a:solidFill>
                  <a:schemeClr val="tx1"/>
                </a:solidFill>
              </a:rPr>
              <a:t>Apply principle of least privilege.</a:t>
            </a:r>
          </a:p>
          <a:p>
            <a:pPr lvl="1"/>
            <a:r>
              <a:rPr lang="en-US" sz="2400" dirty="0">
                <a:solidFill>
                  <a:schemeClr val="tx1"/>
                </a:solidFill>
              </a:rPr>
              <a:t>Use safe API’s</a:t>
            </a:r>
          </a:p>
          <a:p>
            <a:pPr lvl="1"/>
            <a:r>
              <a:rPr lang="en-US" sz="2400" dirty="0" err="1">
                <a:solidFill>
                  <a:schemeClr val="tx1"/>
                </a:solidFill>
              </a:rPr>
              <a:t>Etc</a:t>
            </a:r>
            <a:r>
              <a:rPr lang="en-US" sz="2400" dirty="0">
                <a:solidFill>
                  <a:schemeClr val="tx1"/>
                </a:solidFill>
              </a:rPr>
              <a:t>…</a:t>
            </a:r>
          </a:p>
        </p:txBody>
      </p:sp>
      <p:sp>
        <p:nvSpPr>
          <p:cNvPr id="2" name="TextBox 1">
            <a:extLst>
              <a:ext uri="{FF2B5EF4-FFF2-40B4-BE49-F238E27FC236}">
                <a16:creationId xmlns:a16="http://schemas.microsoft.com/office/drawing/2014/main" id="{1EFEF4E1-BFA9-AFD5-F8C3-90B0D8808059}"/>
              </a:ext>
            </a:extLst>
          </p:cNvPr>
          <p:cNvSpPr txBox="1"/>
          <p:nvPr/>
        </p:nvSpPr>
        <p:spPr>
          <a:xfrm>
            <a:off x="584200" y="959224"/>
            <a:ext cx="8272929" cy="861774"/>
          </a:xfrm>
          <a:prstGeom prst="rect">
            <a:avLst/>
          </a:prstGeom>
          <a:noFill/>
        </p:spPr>
        <p:txBody>
          <a:bodyPr wrap="square" lIns="0" tIns="0" rIns="0" bIns="0" rtlCol="0">
            <a:spAutoFit/>
          </a:bodyPr>
          <a:lstStyle/>
          <a:p>
            <a:pPr marL="457200" indent="-457200" algn="l">
              <a:buFontTx/>
              <a:buChar char="-"/>
            </a:pPr>
            <a:r>
              <a:rPr lang="en-US" sz="2800" dirty="0">
                <a:gradFill>
                  <a:gsLst>
                    <a:gs pos="2917">
                      <a:schemeClr val="tx1"/>
                    </a:gs>
                    <a:gs pos="30000">
                      <a:schemeClr val="tx1"/>
                    </a:gs>
                  </a:gsLst>
                  <a:lin ang="5400000" scaled="0"/>
                </a:gradFill>
              </a:rPr>
              <a:t>Mitigation depends on the type of Injection</a:t>
            </a:r>
          </a:p>
          <a:p>
            <a:pPr marL="457200" indent="-457200" algn="l">
              <a:buFontTx/>
              <a:buChar char="-"/>
            </a:pPr>
            <a:r>
              <a:rPr lang="en-US" sz="2800" dirty="0">
                <a:gradFill>
                  <a:gsLst>
                    <a:gs pos="2917">
                      <a:schemeClr val="tx1"/>
                    </a:gs>
                    <a:gs pos="30000">
                      <a:schemeClr val="tx1"/>
                    </a:gs>
                  </a:gsLst>
                  <a:lin ang="5400000" scaled="0"/>
                </a:gradFill>
              </a:rPr>
              <a:t>Generally :</a:t>
            </a:r>
            <a:endParaRPr lang="en-KE" sz="2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0648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A04 : Insecure Design</a:t>
            </a:r>
          </a:p>
        </p:txBody>
      </p:sp>
      <p:pic>
        <p:nvPicPr>
          <p:cNvPr id="2" name="Picture 1">
            <a:extLst>
              <a:ext uri="{FF2B5EF4-FFF2-40B4-BE49-F238E27FC236}">
                <a16:creationId xmlns:a16="http://schemas.microsoft.com/office/drawing/2014/main" id="{3F90A2FC-9506-ACBB-8A82-A3F770B9790F}"/>
              </a:ext>
            </a:extLst>
          </p:cNvPr>
          <p:cNvPicPr>
            <a:picLocks noChangeAspect="1"/>
          </p:cNvPicPr>
          <p:nvPr/>
        </p:nvPicPr>
        <p:blipFill>
          <a:blip r:embed="rId3"/>
          <a:stretch>
            <a:fillRect/>
          </a:stretch>
        </p:blipFill>
        <p:spPr>
          <a:xfrm>
            <a:off x="6584576" y="2049837"/>
            <a:ext cx="4307541" cy="3112198"/>
          </a:xfrm>
          <a:prstGeom prst="rect">
            <a:avLst/>
          </a:prstGeom>
        </p:spPr>
      </p:pic>
    </p:spTree>
    <p:extLst>
      <p:ext uri="{BB962C8B-B14F-4D97-AF65-F5344CB8AC3E}">
        <p14:creationId xmlns:p14="http://schemas.microsoft.com/office/powerpoint/2010/main" val="96817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A04 : Insecure Design</a:t>
            </a:r>
          </a:p>
        </p:txBody>
      </p:sp>
      <p:sp>
        <p:nvSpPr>
          <p:cNvPr id="6" name="Text Placeholder 5"/>
          <p:cNvSpPr>
            <a:spLocks noGrp="1"/>
          </p:cNvSpPr>
          <p:nvPr>
            <p:ph sz="quarter" idx="10"/>
          </p:nvPr>
        </p:nvSpPr>
        <p:spPr>
          <a:xfrm>
            <a:off x="372140" y="639939"/>
            <a:ext cx="11230580" cy="5232202"/>
          </a:xfrm>
        </p:spPr>
        <p:txBody>
          <a:bodyPr/>
          <a:lstStyle/>
          <a:p>
            <a:r>
              <a:rPr lang="en-US" dirty="0">
                <a:solidFill>
                  <a:schemeClr val="tx1"/>
                </a:solidFill>
              </a:rPr>
              <a:t>A new category for 2021</a:t>
            </a:r>
          </a:p>
          <a:p>
            <a:r>
              <a:rPr lang="en-US" dirty="0">
                <a:solidFill>
                  <a:schemeClr val="tx1"/>
                </a:solidFill>
              </a:rPr>
              <a:t>Focuses on risks related to design and architectural flaws.</a:t>
            </a:r>
          </a:p>
          <a:p>
            <a:r>
              <a:rPr lang="en-US" dirty="0">
                <a:solidFill>
                  <a:schemeClr val="tx1"/>
                </a:solidFill>
              </a:rPr>
              <a:t>Moving beyond ‘shifting left’ to pre-code activities.</a:t>
            </a:r>
          </a:p>
          <a:p>
            <a:r>
              <a:rPr lang="en-US" dirty="0">
                <a:solidFill>
                  <a:schemeClr val="tx1"/>
                </a:solidFill>
              </a:rPr>
              <a:t>Threat Modelling</a:t>
            </a:r>
          </a:p>
          <a:p>
            <a:pPr lvl="1"/>
            <a:r>
              <a:rPr lang="en-US" dirty="0">
                <a:solidFill>
                  <a:schemeClr val="tx1"/>
                </a:solidFill>
              </a:rPr>
              <a:t>CWE-502: Trust Boundary Violation</a:t>
            </a:r>
          </a:p>
          <a:p>
            <a:pPr lvl="1"/>
            <a:endParaRPr lang="en-US" dirty="0">
              <a:solidFill>
                <a:schemeClr val="tx1"/>
              </a:solidFill>
            </a:endParaRPr>
          </a:p>
          <a:p>
            <a:r>
              <a:rPr lang="en-US" b="1" dirty="0">
                <a:solidFill>
                  <a:schemeClr val="tx1"/>
                </a:solidFill>
              </a:rPr>
              <a:t>Examples</a:t>
            </a:r>
          </a:p>
          <a:p>
            <a:pPr lvl="1"/>
            <a:r>
              <a:rPr lang="en-US" dirty="0">
                <a:solidFill>
                  <a:schemeClr val="tx1"/>
                </a:solidFill>
              </a:rPr>
              <a:t>Lack of rate limiting on limited products.</a:t>
            </a:r>
          </a:p>
          <a:p>
            <a:endParaRPr lang="en-US" dirty="0">
              <a:solidFill>
                <a:schemeClr val="tx1"/>
              </a:solidFill>
            </a:endParaRPr>
          </a:p>
          <a:p>
            <a:pPr marL="0" indent="0">
              <a:buNone/>
            </a:pPr>
            <a:endParaRPr lang="en-US" b="1" dirty="0">
              <a:solidFill>
                <a:schemeClr val="tx1"/>
              </a:solidFill>
            </a:endParaRPr>
          </a:p>
          <a:p>
            <a:pPr marL="0" indent="0">
              <a:buNone/>
            </a:pPr>
            <a:r>
              <a:rPr lang="en-US" sz="2400" b="1" dirty="0">
                <a:solidFill>
                  <a:schemeClr val="tx1"/>
                </a:solidFill>
              </a:rPr>
              <a:t>	</a:t>
            </a:r>
          </a:p>
        </p:txBody>
      </p:sp>
      <p:pic>
        <p:nvPicPr>
          <p:cNvPr id="3" name="Picture 2">
            <a:extLst>
              <a:ext uri="{FF2B5EF4-FFF2-40B4-BE49-F238E27FC236}">
                <a16:creationId xmlns:a16="http://schemas.microsoft.com/office/drawing/2014/main" id="{47E4BB67-FD93-9B8B-ACF0-8B4421DA05AF}"/>
              </a:ext>
            </a:extLst>
          </p:cNvPr>
          <p:cNvPicPr>
            <a:picLocks noChangeAspect="1"/>
          </p:cNvPicPr>
          <p:nvPr/>
        </p:nvPicPr>
        <p:blipFill>
          <a:blip r:embed="rId3"/>
          <a:stretch>
            <a:fillRect/>
          </a:stretch>
        </p:blipFill>
        <p:spPr>
          <a:xfrm>
            <a:off x="669561" y="4541319"/>
            <a:ext cx="11522439" cy="2316681"/>
          </a:xfrm>
          <a:prstGeom prst="rect">
            <a:avLst/>
          </a:prstGeom>
        </p:spPr>
      </p:pic>
    </p:spTree>
    <p:extLst>
      <p:ext uri="{BB962C8B-B14F-4D97-AF65-F5344CB8AC3E}">
        <p14:creationId xmlns:p14="http://schemas.microsoft.com/office/powerpoint/2010/main" val="254591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A04 : Threat Modelling</a:t>
            </a:r>
          </a:p>
        </p:txBody>
      </p:sp>
      <p:sp>
        <p:nvSpPr>
          <p:cNvPr id="6" name="Text Placeholder 5"/>
          <p:cNvSpPr>
            <a:spLocks noGrp="1"/>
          </p:cNvSpPr>
          <p:nvPr>
            <p:ph sz="quarter" idx="10"/>
          </p:nvPr>
        </p:nvSpPr>
        <p:spPr>
          <a:xfrm>
            <a:off x="372140" y="639939"/>
            <a:ext cx="11230580" cy="1785104"/>
          </a:xfrm>
        </p:spPr>
        <p:txBody>
          <a:bodyPr/>
          <a:lstStyle/>
          <a:p>
            <a:pPr lvl="1"/>
            <a:endParaRPr lang="en-US" dirty="0">
              <a:solidFill>
                <a:schemeClr val="tx1"/>
              </a:solidFill>
            </a:endParaRPr>
          </a:p>
          <a:p>
            <a:endParaRPr lang="en-US" dirty="0">
              <a:solidFill>
                <a:schemeClr val="tx1"/>
              </a:solidFill>
            </a:endParaRPr>
          </a:p>
          <a:p>
            <a:pPr marL="0" indent="0">
              <a:buNone/>
            </a:pPr>
            <a:endParaRPr lang="en-US" b="1" dirty="0">
              <a:solidFill>
                <a:schemeClr val="tx1"/>
              </a:solidFill>
            </a:endParaRPr>
          </a:p>
          <a:p>
            <a:pPr marL="0" indent="0">
              <a:buNone/>
            </a:pPr>
            <a:r>
              <a:rPr lang="en-US" sz="2400" b="1" dirty="0">
                <a:solidFill>
                  <a:schemeClr val="tx1"/>
                </a:solidFill>
              </a:rPr>
              <a:t>	</a:t>
            </a:r>
          </a:p>
        </p:txBody>
      </p:sp>
      <p:sp>
        <p:nvSpPr>
          <p:cNvPr id="5" name="Text Placeholder 5">
            <a:extLst>
              <a:ext uri="{FF2B5EF4-FFF2-40B4-BE49-F238E27FC236}">
                <a16:creationId xmlns:a16="http://schemas.microsoft.com/office/drawing/2014/main" id="{4EA492C2-1BC9-8331-33B1-535991D9C67F}"/>
              </a:ext>
            </a:extLst>
          </p:cNvPr>
          <p:cNvSpPr txBox="1">
            <a:spLocks/>
          </p:cNvSpPr>
          <p:nvPr/>
        </p:nvSpPr>
        <p:spPr>
          <a:xfrm>
            <a:off x="583882" y="795708"/>
            <a:ext cx="11018838" cy="190821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Seeks to answer :</a:t>
            </a:r>
          </a:p>
          <a:p>
            <a:pPr lvl="1"/>
            <a:r>
              <a:rPr lang="en-US" dirty="0">
                <a:solidFill>
                  <a:schemeClr val="tx1"/>
                </a:solidFill>
              </a:rPr>
              <a:t>What are we working on?</a:t>
            </a:r>
          </a:p>
          <a:p>
            <a:pPr lvl="1"/>
            <a:r>
              <a:rPr lang="en-US" dirty="0">
                <a:solidFill>
                  <a:schemeClr val="tx1"/>
                </a:solidFill>
              </a:rPr>
              <a:t>What can go wrong?</a:t>
            </a:r>
          </a:p>
          <a:p>
            <a:pPr lvl="1"/>
            <a:r>
              <a:rPr lang="en-US" dirty="0">
                <a:solidFill>
                  <a:schemeClr val="tx1"/>
                </a:solidFill>
              </a:rPr>
              <a:t>What are we going to do about it?</a:t>
            </a:r>
          </a:p>
          <a:p>
            <a:pPr lvl="1"/>
            <a:r>
              <a:rPr lang="en-US" dirty="0">
                <a:solidFill>
                  <a:schemeClr val="tx1"/>
                </a:solidFill>
              </a:rPr>
              <a:t>Did we do a good job?</a:t>
            </a:r>
          </a:p>
        </p:txBody>
      </p:sp>
      <p:sp>
        <p:nvSpPr>
          <p:cNvPr id="2" name="Text Placeholder 5">
            <a:extLst>
              <a:ext uri="{FF2B5EF4-FFF2-40B4-BE49-F238E27FC236}">
                <a16:creationId xmlns:a16="http://schemas.microsoft.com/office/drawing/2014/main" id="{1E4F4ECE-9578-86C3-1833-EE76907D2B6C}"/>
              </a:ext>
            </a:extLst>
          </p:cNvPr>
          <p:cNvSpPr txBox="1">
            <a:spLocks/>
          </p:cNvSpPr>
          <p:nvPr/>
        </p:nvSpPr>
        <p:spPr>
          <a:xfrm>
            <a:off x="583882" y="3199970"/>
            <a:ext cx="11018838"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tx1"/>
                </a:solidFill>
              </a:rPr>
              <a:t>STRIDE threat Model</a:t>
            </a:r>
            <a:r>
              <a:rPr lang="en-US" dirty="0">
                <a:solidFill>
                  <a:schemeClr val="tx1"/>
                </a:solidFill>
              </a:rPr>
              <a:t>:	</a:t>
            </a:r>
          </a:p>
          <a:p>
            <a:pPr lvl="1"/>
            <a:r>
              <a:rPr lang="en-US" b="1" dirty="0">
                <a:solidFill>
                  <a:schemeClr val="tx1"/>
                </a:solidFill>
              </a:rPr>
              <a:t>Spoofing – </a:t>
            </a:r>
            <a:r>
              <a:rPr lang="en-US" dirty="0">
                <a:solidFill>
                  <a:schemeClr val="tx1"/>
                </a:solidFill>
              </a:rPr>
              <a:t>(Authentication) - Pretending to be someone else</a:t>
            </a:r>
          </a:p>
          <a:p>
            <a:pPr lvl="1"/>
            <a:r>
              <a:rPr lang="en-US" b="1" dirty="0">
                <a:solidFill>
                  <a:schemeClr val="tx1"/>
                </a:solidFill>
              </a:rPr>
              <a:t>Tampering –</a:t>
            </a:r>
            <a:r>
              <a:rPr lang="en-US" dirty="0">
                <a:solidFill>
                  <a:schemeClr val="tx1"/>
                </a:solidFill>
              </a:rPr>
              <a:t> (Integrity) - Modification of data</a:t>
            </a:r>
          </a:p>
          <a:p>
            <a:pPr lvl="1"/>
            <a:r>
              <a:rPr lang="en-US" b="1" dirty="0">
                <a:solidFill>
                  <a:schemeClr val="tx1"/>
                </a:solidFill>
              </a:rPr>
              <a:t>Repudiation – </a:t>
            </a:r>
            <a:r>
              <a:rPr lang="en-US" dirty="0">
                <a:solidFill>
                  <a:schemeClr val="tx1"/>
                </a:solidFill>
              </a:rPr>
              <a:t>(Non-Repudiation) – Denying preforming an action</a:t>
            </a:r>
          </a:p>
          <a:p>
            <a:pPr lvl="1"/>
            <a:r>
              <a:rPr lang="en-US" b="1" dirty="0">
                <a:solidFill>
                  <a:schemeClr val="tx1"/>
                </a:solidFill>
              </a:rPr>
              <a:t>Information Disclosure – </a:t>
            </a:r>
            <a:r>
              <a:rPr lang="en-US" dirty="0">
                <a:solidFill>
                  <a:schemeClr val="tx1"/>
                </a:solidFill>
              </a:rPr>
              <a:t>(Confidentiality) - Leakage of information</a:t>
            </a:r>
          </a:p>
          <a:p>
            <a:pPr lvl="1"/>
            <a:r>
              <a:rPr lang="en-US" b="1" dirty="0">
                <a:solidFill>
                  <a:schemeClr val="tx1"/>
                </a:solidFill>
              </a:rPr>
              <a:t>Denial of Service – </a:t>
            </a:r>
            <a:r>
              <a:rPr lang="en-US" dirty="0">
                <a:solidFill>
                  <a:schemeClr val="tx1"/>
                </a:solidFill>
              </a:rPr>
              <a:t>(Availability) – Resource exhaustion</a:t>
            </a:r>
          </a:p>
          <a:p>
            <a:pPr lvl="1"/>
            <a:r>
              <a:rPr lang="en-US" b="1" dirty="0">
                <a:solidFill>
                  <a:schemeClr val="tx1"/>
                </a:solidFill>
              </a:rPr>
              <a:t>Elevation of Privilege </a:t>
            </a:r>
            <a:r>
              <a:rPr lang="en-US" dirty="0">
                <a:solidFill>
                  <a:schemeClr val="tx1"/>
                </a:solidFill>
              </a:rPr>
              <a:t>– (Authorization) – Performing unauthorized actions</a:t>
            </a:r>
            <a:endParaRPr lang="en-US" b="1" dirty="0">
              <a:solidFill>
                <a:schemeClr val="tx1"/>
              </a:solidFill>
            </a:endParaRPr>
          </a:p>
        </p:txBody>
      </p:sp>
    </p:spTree>
    <p:extLst>
      <p:ext uri="{BB962C8B-B14F-4D97-AF65-F5344CB8AC3E}">
        <p14:creationId xmlns:p14="http://schemas.microsoft.com/office/powerpoint/2010/main" val="353867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A04 : Insecure Design - Mitigation</a:t>
            </a:r>
          </a:p>
        </p:txBody>
      </p:sp>
      <p:sp>
        <p:nvSpPr>
          <p:cNvPr id="6" name="Text Placeholder 5"/>
          <p:cNvSpPr>
            <a:spLocks noGrp="1"/>
          </p:cNvSpPr>
          <p:nvPr>
            <p:ph sz="quarter" idx="10"/>
          </p:nvPr>
        </p:nvSpPr>
        <p:spPr>
          <a:xfrm>
            <a:off x="583882" y="795708"/>
            <a:ext cx="11018838" cy="6118598"/>
          </a:xfrm>
        </p:spPr>
        <p:txBody>
          <a:bodyPr/>
          <a:lstStyle/>
          <a:p>
            <a:r>
              <a:rPr lang="en-US" dirty="0">
                <a:solidFill>
                  <a:schemeClr val="tx1"/>
                </a:solidFill>
              </a:rPr>
              <a:t>Implement SDLC with AppSec professionals to evaluate and design security and privacy-related controls.</a:t>
            </a:r>
          </a:p>
          <a:p>
            <a:r>
              <a:rPr lang="en-US" dirty="0">
                <a:solidFill>
                  <a:schemeClr val="tx1"/>
                </a:solidFill>
              </a:rPr>
              <a:t>Use a library of secure design patterns or paved road ready to use components.</a:t>
            </a:r>
          </a:p>
          <a:p>
            <a:r>
              <a:rPr lang="en-US" dirty="0">
                <a:solidFill>
                  <a:schemeClr val="tx1"/>
                </a:solidFill>
              </a:rPr>
              <a:t>Use threat modeling for critical authentication, access control, business logic, and key flows.</a:t>
            </a:r>
          </a:p>
          <a:p>
            <a:r>
              <a:rPr lang="en-US" dirty="0">
                <a:solidFill>
                  <a:schemeClr val="tx1"/>
                </a:solidFill>
              </a:rPr>
              <a:t>Integrate security language and controls into user stories</a:t>
            </a:r>
          </a:p>
          <a:p>
            <a:r>
              <a:rPr lang="en-US" dirty="0">
                <a:solidFill>
                  <a:schemeClr val="tx1"/>
                </a:solidFill>
              </a:rPr>
              <a:t>Integrate plausibility checks at each tier of your application (from frontend to backend)</a:t>
            </a:r>
          </a:p>
          <a:p>
            <a:r>
              <a:rPr lang="en-US" dirty="0">
                <a:solidFill>
                  <a:schemeClr val="tx1"/>
                </a:solidFill>
              </a:rPr>
              <a:t>Write unit and integration tests to validate that all critical flows are resistant to the threat model. Compile use-cases and misuse-cases for each tier of your application.</a:t>
            </a:r>
          </a:p>
          <a:p>
            <a:r>
              <a:rPr lang="en-US" dirty="0">
                <a:solidFill>
                  <a:schemeClr val="tx1"/>
                </a:solidFill>
              </a:rPr>
              <a:t>Etc..</a:t>
            </a:r>
          </a:p>
        </p:txBody>
      </p:sp>
    </p:spTree>
    <p:extLst>
      <p:ext uri="{BB962C8B-B14F-4D97-AF65-F5344CB8AC3E}">
        <p14:creationId xmlns:p14="http://schemas.microsoft.com/office/powerpoint/2010/main" val="157913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A05 : Security Misconfiguration</a:t>
            </a:r>
          </a:p>
        </p:txBody>
      </p:sp>
    </p:spTree>
    <p:extLst>
      <p:ext uri="{BB962C8B-B14F-4D97-AF65-F5344CB8AC3E}">
        <p14:creationId xmlns:p14="http://schemas.microsoft.com/office/powerpoint/2010/main" val="308755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A05 : Security Misconfiguration</a:t>
            </a:r>
          </a:p>
        </p:txBody>
      </p:sp>
      <p:sp>
        <p:nvSpPr>
          <p:cNvPr id="6" name="Text Placeholder 5"/>
          <p:cNvSpPr>
            <a:spLocks noGrp="1"/>
          </p:cNvSpPr>
          <p:nvPr>
            <p:ph sz="quarter" idx="10"/>
          </p:nvPr>
        </p:nvSpPr>
        <p:spPr>
          <a:xfrm>
            <a:off x="583882" y="926336"/>
            <a:ext cx="11018838" cy="4752070"/>
          </a:xfrm>
        </p:spPr>
        <p:txBody>
          <a:bodyPr/>
          <a:lstStyle/>
          <a:p>
            <a:pPr marL="0" indent="0">
              <a:buNone/>
            </a:pPr>
            <a:r>
              <a:rPr lang="en-US" b="1" dirty="0">
                <a:solidFill>
                  <a:schemeClr val="tx1"/>
                </a:solidFill>
              </a:rPr>
              <a:t>Definition</a:t>
            </a:r>
          </a:p>
          <a:p>
            <a:pPr>
              <a:buFontTx/>
              <a:buChar char="-"/>
            </a:pPr>
            <a:r>
              <a:rPr lang="en-US" sz="2000" dirty="0">
                <a:solidFill>
                  <a:schemeClr val="tx1"/>
                </a:solidFill>
              </a:rPr>
              <a:t>Moves up from 6th.</a:t>
            </a:r>
          </a:p>
          <a:p>
            <a:pPr>
              <a:buFontTx/>
              <a:buChar char="-"/>
            </a:pPr>
            <a:r>
              <a:rPr lang="en-US" sz="2000" dirty="0">
                <a:solidFill>
                  <a:schemeClr val="tx1"/>
                </a:solidFill>
              </a:rPr>
              <a:t>Notable CWEs include :</a:t>
            </a:r>
          </a:p>
          <a:p>
            <a:pPr lvl="2">
              <a:buFontTx/>
              <a:buChar char="-"/>
            </a:pPr>
            <a:r>
              <a:rPr lang="en-US" sz="2000" dirty="0">
                <a:solidFill>
                  <a:schemeClr val="tx1"/>
                </a:solidFill>
              </a:rPr>
              <a:t>CWE-16 Configuration</a:t>
            </a:r>
          </a:p>
          <a:p>
            <a:pPr lvl="2">
              <a:buFontTx/>
              <a:buChar char="-"/>
            </a:pPr>
            <a:r>
              <a:rPr lang="en-US" sz="2000" dirty="0">
                <a:solidFill>
                  <a:schemeClr val="tx1"/>
                </a:solidFill>
              </a:rPr>
              <a:t>CWE-611 Improper Restriction of XML External Entity Reference.</a:t>
            </a:r>
          </a:p>
          <a:p>
            <a:r>
              <a:rPr lang="en-US" dirty="0">
                <a:solidFill>
                  <a:schemeClr val="tx1"/>
                </a:solidFill>
              </a:rPr>
              <a:t>How :</a:t>
            </a:r>
          </a:p>
          <a:p>
            <a:pPr lvl="3"/>
            <a:r>
              <a:rPr lang="en-US" sz="1600" dirty="0">
                <a:solidFill>
                  <a:schemeClr val="tx1"/>
                </a:solidFill>
              </a:rPr>
              <a:t>Not properly implementing security hardening across the application stack.</a:t>
            </a:r>
          </a:p>
          <a:p>
            <a:pPr lvl="3"/>
            <a:r>
              <a:rPr lang="en-US" sz="1600" dirty="0">
                <a:solidFill>
                  <a:schemeClr val="tx1"/>
                </a:solidFill>
              </a:rPr>
              <a:t>Unnecessary features are enabled or installed (e.g., unnecessary ports, services, pages, accounts, or privileges).</a:t>
            </a:r>
          </a:p>
          <a:p>
            <a:pPr lvl="3"/>
            <a:r>
              <a:rPr lang="en-US" sz="1600" dirty="0">
                <a:solidFill>
                  <a:schemeClr val="tx1"/>
                </a:solidFill>
              </a:rPr>
              <a:t>Default accounts and their passwords are still enabled and unchanged.</a:t>
            </a:r>
          </a:p>
          <a:p>
            <a:pPr lvl="3"/>
            <a:r>
              <a:rPr lang="en-US" sz="1600" dirty="0">
                <a:solidFill>
                  <a:schemeClr val="tx1"/>
                </a:solidFill>
              </a:rPr>
              <a:t>Improper error handling.</a:t>
            </a:r>
          </a:p>
          <a:p>
            <a:pPr lvl="3"/>
            <a:r>
              <a:rPr lang="en-US" sz="1600" dirty="0">
                <a:solidFill>
                  <a:schemeClr val="tx1"/>
                </a:solidFill>
              </a:rPr>
              <a:t>For upgraded systems, the latest security features are disabled or misconfigured.</a:t>
            </a:r>
          </a:p>
          <a:p>
            <a:pPr lvl="3"/>
            <a:r>
              <a:rPr lang="en-US" sz="1600" dirty="0">
                <a:solidFill>
                  <a:schemeClr val="tx1"/>
                </a:solidFill>
              </a:rPr>
              <a:t>The server does not send security headers or directives, or they are not set to secure values.</a:t>
            </a:r>
          </a:p>
          <a:p>
            <a:pPr lvl="3"/>
            <a:r>
              <a:rPr lang="en-US" sz="1600" dirty="0">
                <a:solidFill>
                  <a:schemeClr val="tx1"/>
                </a:solidFill>
              </a:rPr>
              <a:t>The software is out of date or vulnerable</a:t>
            </a:r>
          </a:p>
          <a:p>
            <a:pPr lvl="3"/>
            <a:endParaRPr lang="en-US" dirty="0">
              <a:solidFill>
                <a:schemeClr val="tx1"/>
              </a:solidFill>
            </a:endParaRPr>
          </a:p>
        </p:txBody>
      </p:sp>
    </p:spTree>
    <p:extLst>
      <p:ext uri="{BB962C8B-B14F-4D97-AF65-F5344CB8AC3E}">
        <p14:creationId xmlns:p14="http://schemas.microsoft.com/office/powerpoint/2010/main" val="161542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A05 : XXE – XML External Entity </a:t>
            </a:r>
          </a:p>
        </p:txBody>
      </p:sp>
      <p:sp>
        <p:nvSpPr>
          <p:cNvPr id="6" name="Text Placeholder 5"/>
          <p:cNvSpPr>
            <a:spLocks noGrp="1"/>
          </p:cNvSpPr>
          <p:nvPr>
            <p:ph sz="quarter" idx="10"/>
          </p:nvPr>
        </p:nvSpPr>
        <p:spPr>
          <a:xfrm>
            <a:off x="372140" y="639938"/>
            <a:ext cx="11900542" cy="4989896"/>
          </a:xfrm>
        </p:spPr>
        <p:txBody>
          <a:bodyPr/>
          <a:lstStyle/>
          <a:p>
            <a:pPr marL="0" indent="0">
              <a:buNone/>
            </a:pPr>
            <a:r>
              <a:rPr lang="en-US" b="1" dirty="0">
                <a:solidFill>
                  <a:schemeClr val="tx1"/>
                </a:solidFill>
              </a:rPr>
              <a:t>	</a:t>
            </a:r>
          </a:p>
          <a:p>
            <a:pPr marL="0" indent="0">
              <a:buNone/>
            </a:pPr>
            <a:r>
              <a:rPr lang="en-US" sz="2400" b="1" dirty="0">
                <a:solidFill>
                  <a:schemeClr val="tx1"/>
                </a:solidFill>
              </a:rPr>
              <a:t>	</a:t>
            </a:r>
          </a:p>
        </p:txBody>
      </p:sp>
      <p:sp>
        <p:nvSpPr>
          <p:cNvPr id="4" name="Text Placeholder 5">
            <a:extLst>
              <a:ext uri="{FF2B5EF4-FFF2-40B4-BE49-F238E27FC236}">
                <a16:creationId xmlns:a16="http://schemas.microsoft.com/office/drawing/2014/main" id="{38A2DB40-B71A-591E-03A1-DF654D75DACF}"/>
              </a:ext>
            </a:extLst>
          </p:cNvPr>
          <p:cNvSpPr txBox="1">
            <a:spLocks/>
          </p:cNvSpPr>
          <p:nvPr/>
        </p:nvSpPr>
        <p:spPr>
          <a:xfrm>
            <a:off x="583882" y="795708"/>
            <a:ext cx="11018838" cy="54230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a:solidFill>
                  <a:schemeClr val="tx1"/>
                </a:solidFill>
              </a:rPr>
              <a:t>What is XML</a:t>
            </a:r>
          </a:p>
          <a:p>
            <a:pPr lvl="1" algn="just"/>
            <a:r>
              <a:rPr lang="en-US" sz="1800" dirty="0">
                <a:solidFill>
                  <a:schemeClr val="tx1"/>
                </a:solidFill>
              </a:rPr>
              <a:t>Extensible Markup Language : Designed for storing and transporting data</a:t>
            </a:r>
          </a:p>
          <a:p>
            <a:pPr lvl="1" algn="just"/>
            <a:endParaRPr lang="en-US" sz="1800" dirty="0">
              <a:solidFill>
                <a:schemeClr val="tx1"/>
              </a:solidFill>
            </a:endParaRPr>
          </a:p>
          <a:p>
            <a:pPr algn="just"/>
            <a:r>
              <a:rPr lang="en-US" sz="2000" dirty="0">
                <a:solidFill>
                  <a:schemeClr val="tx1"/>
                </a:solidFill>
              </a:rPr>
              <a:t>What is XML Entities</a:t>
            </a:r>
          </a:p>
          <a:p>
            <a:pPr lvl="1" algn="just"/>
            <a:r>
              <a:rPr lang="en-US" sz="1800" dirty="0">
                <a:solidFill>
                  <a:schemeClr val="tx1"/>
                </a:solidFill>
              </a:rPr>
              <a:t>XML entities are a way of representing an item of data within an XML document, instead of using the data itself. For example, the entities &amp;</a:t>
            </a:r>
            <a:r>
              <a:rPr lang="en-US" sz="1800" dirty="0" err="1">
                <a:solidFill>
                  <a:schemeClr val="tx1"/>
                </a:solidFill>
              </a:rPr>
              <a:t>lt</a:t>
            </a:r>
            <a:r>
              <a:rPr lang="en-US" sz="1800" dirty="0">
                <a:solidFill>
                  <a:schemeClr val="tx1"/>
                </a:solidFill>
              </a:rPr>
              <a:t>; and &amp;</a:t>
            </a:r>
            <a:r>
              <a:rPr lang="en-US" sz="1800" dirty="0" err="1">
                <a:solidFill>
                  <a:schemeClr val="tx1"/>
                </a:solidFill>
              </a:rPr>
              <a:t>gt</a:t>
            </a:r>
            <a:r>
              <a:rPr lang="en-US" sz="1800" dirty="0">
                <a:solidFill>
                  <a:schemeClr val="tx1"/>
                </a:solidFill>
              </a:rPr>
              <a:t>; represent the characters &lt; and &gt;</a:t>
            </a:r>
            <a:r>
              <a:rPr lang="en-US" dirty="0">
                <a:solidFill>
                  <a:schemeClr val="tx1"/>
                </a:solidFill>
              </a:rPr>
              <a:t>.</a:t>
            </a:r>
          </a:p>
          <a:p>
            <a:pPr lvl="1" algn="just"/>
            <a:endParaRPr lang="en-US" dirty="0">
              <a:solidFill>
                <a:schemeClr val="tx1"/>
              </a:solidFill>
            </a:endParaRPr>
          </a:p>
          <a:p>
            <a:pPr algn="just"/>
            <a:r>
              <a:rPr lang="en-US" sz="2000" dirty="0">
                <a:solidFill>
                  <a:schemeClr val="tx1"/>
                </a:solidFill>
              </a:rPr>
              <a:t>What is Document Type Definition</a:t>
            </a:r>
          </a:p>
          <a:p>
            <a:pPr lvl="1" algn="just"/>
            <a:r>
              <a:rPr lang="en-US" sz="1800" dirty="0">
                <a:solidFill>
                  <a:schemeClr val="tx1"/>
                </a:solidFill>
              </a:rPr>
              <a:t>A DTD defines the structure and the legal elements and attributes of an XML document.</a:t>
            </a:r>
          </a:p>
          <a:p>
            <a:pPr lvl="1" algn="just"/>
            <a:r>
              <a:rPr lang="en-US" sz="1800" dirty="0">
                <a:solidFill>
                  <a:schemeClr val="tx1"/>
                </a:solidFill>
              </a:rPr>
              <a:t>The DTD is declared within the optional </a:t>
            </a:r>
            <a:r>
              <a:rPr lang="en-US" sz="1800" i="1" dirty="0">
                <a:solidFill>
                  <a:schemeClr val="tx1"/>
                </a:solidFill>
              </a:rPr>
              <a:t>DOCTYPE</a:t>
            </a:r>
            <a:r>
              <a:rPr lang="en-US" sz="1800" dirty="0">
                <a:solidFill>
                  <a:schemeClr val="tx1"/>
                </a:solidFill>
              </a:rPr>
              <a:t> element at the start of the XML document.</a:t>
            </a:r>
          </a:p>
          <a:p>
            <a:pPr lvl="1" algn="just"/>
            <a:endParaRPr lang="en-US" sz="1800" dirty="0">
              <a:solidFill>
                <a:schemeClr val="tx1"/>
              </a:solidFill>
            </a:endParaRPr>
          </a:p>
          <a:p>
            <a:pPr algn="just"/>
            <a:r>
              <a:rPr lang="en-US" sz="2000" dirty="0">
                <a:solidFill>
                  <a:schemeClr val="tx1"/>
                </a:solidFill>
              </a:rPr>
              <a:t>What are XML custom entities?</a:t>
            </a:r>
          </a:p>
          <a:p>
            <a:pPr lvl="1" algn="just"/>
            <a:r>
              <a:rPr lang="en-US" sz="1800" dirty="0">
                <a:solidFill>
                  <a:schemeClr val="tx1"/>
                </a:solidFill>
              </a:rPr>
              <a:t>XML allows custom entities to be defined within the DTD (within the XML document). For example:</a:t>
            </a:r>
          </a:p>
          <a:p>
            <a:pPr marL="228600" lvl="1" indent="0" algn="just">
              <a:buNone/>
            </a:pPr>
            <a:r>
              <a:rPr lang="en-US" sz="1800" dirty="0">
                <a:solidFill>
                  <a:schemeClr val="tx1"/>
                </a:solidFill>
              </a:rPr>
              <a:t>	&lt;!DOCTYPE foo [ &lt;!ENTITY </a:t>
            </a:r>
            <a:r>
              <a:rPr lang="en-US" sz="1800" dirty="0" err="1">
                <a:solidFill>
                  <a:schemeClr val="tx1"/>
                </a:solidFill>
              </a:rPr>
              <a:t>myentity</a:t>
            </a:r>
            <a:r>
              <a:rPr lang="en-US" sz="1800" dirty="0">
                <a:solidFill>
                  <a:schemeClr val="tx1"/>
                </a:solidFill>
              </a:rPr>
              <a:t> "my entity value" &gt; ]&gt;</a:t>
            </a:r>
          </a:p>
          <a:p>
            <a:pPr lvl="1" algn="just"/>
            <a:r>
              <a:rPr lang="en-US" sz="1800" dirty="0">
                <a:solidFill>
                  <a:schemeClr val="tx1"/>
                </a:solidFill>
              </a:rPr>
              <a:t>This definition means that any usage of the entity reference &amp;</a:t>
            </a:r>
            <a:r>
              <a:rPr lang="en-US" sz="1800" dirty="0" err="1">
                <a:solidFill>
                  <a:schemeClr val="tx1"/>
                </a:solidFill>
              </a:rPr>
              <a:t>myentity</a:t>
            </a:r>
            <a:r>
              <a:rPr lang="en-US" sz="1800" dirty="0">
                <a:solidFill>
                  <a:schemeClr val="tx1"/>
                </a:solidFill>
              </a:rPr>
              <a:t>; within the XML document will be replaced with the defined value: "my entity value".</a:t>
            </a:r>
          </a:p>
        </p:txBody>
      </p:sp>
    </p:spTree>
    <p:extLst>
      <p:ext uri="{BB962C8B-B14F-4D97-AF65-F5344CB8AC3E}">
        <p14:creationId xmlns:p14="http://schemas.microsoft.com/office/powerpoint/2010/main" val="269145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A05 : XXE – XML External Entity … </a:t>
            </a:r>
          </a:p>
        </p:txBody>
      </p:sp>
      <p:sp>
        <p:nvSpPr>
          <p:cNvPr id="6" name="Text Placeholder 5"/>
          <p:cNvSpPr>
            <a:spLocks noGrp="1"/>
          </p:cNvSpPr>
          <p:nvPr>
            <p:ph sz="quarter" idx="10"/>
          </p:nvPr>
        </p:nvSpPr>
        <p:spPr>
          <a:xfrm>
            <a:off x="372140" y="639938"/>
            <a:ext cx="11900542" cy="4989896"/>
          </a:xfrm>
        </p:spPr>
        <p:txBody>
          <a:bodyPr/>
          <a:lstStyle/>
          <a:p>
            <a:pPr marL="0" indent="0">
              <a:buNone/>
            </a:pPr>
            <a:r>
              <a:rPr lang="en-US" b="1" dirty="0">
                <a:solidFill>
                  <a:schemeClr val="tx1"/>
                </a:solidFill>
              </a:rPr>
              <a:t>	</a:t>
            </a:r>
          </a:p>
          <a:p>
            <a:pPr marL="0" indent="0">
              <a:buNone/>
            </a:pPr>
            <a:r>
              <a:rPr lang="en-US" sz="2400" b="1" dirty="0">
                <a:solidFill>
                  <a:schemeClr val="tx1"/>
                </a:solidFill>
              </a:rPr>
              <a:t>	</a:t>
            </a:r>
          </a:p>
        </p:txBody>
      </p:sp>
      <p:sp>
        <p:nvSpPr>
          <p:cNvPr id="4" name="Text Placeholder 5">
            <a:extLst>
              <a:ext uri="{FF2B5EF4-FFF2-40B4-BE49-F238E27FC236}">
                <a16:creationId xmlns:a16="http://schemas.microsoft.com/office/drawing/2014/main" id="{38A2DB40-B71A-591E-03A1-DF654D75DACF}"/>
              </a:ext>
            </a:extLst>
          </p:cNvPr>
          <p:cNvSpPr txBox="1">
            <a:spLocks/>
          </p:cNvSpPr>
          <p:nvPr/>
        </p:nvSpPr>
        <p:spPr>
          <a:xfrm>
            <a:off x="583882" y="795708"/>
            <a:ext cx="11018838" cy="21913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dirty="0">
                <a:solidFill>
                  <a:schemeClr val="tx1"/>
                </a:solidFill>
              </a:rPr>
              <a:t>What are XML external entities?</a:t>
            </a:r>
          </a:p>
          <a:p>
            <a:pPr lvl="1" algn="just"/>
            <a:r>
              <a:rPr lang="en-US" sz="1800" dirty="0">
                <a:solidFill>
                  <a:schemeClr val="tx1"/>
                </a:solidFill>
              </a:rPr>
              <a:t>XML external entities are a type of custom entity whose definition is located outside of the DTD where they are declared.</a:t>
            </a:r>
          </a:p>
          <a:p>
            <a:pPr lvl="1" algn="just"/>
            <a:r>
              <a:rPr lang="en-US" sz="1800" dirty="0">
                <a:solidFill>
                  <a:schemeClr val="tx1"/>
                </a:solidFill>
              </a:rPr>
              <a:t>The declaration of an external entity uses the SYSTEM keyword and must specify a URL from which the value of the entity should be loaded. For example:</a:t>
            </a:r>
          </a:p>
          <a:p>
            <a:pPr lvl="1" algn="just"/>
            <a:endParaRPr lang="en-US" sz="1800" dirty="0">
              <a:solidFill>
                <a:schemeClr val="tx1"/>
              </a:solidFill>
            </a:endParaRPr>
          </a:p>
          <a:p>
            <a:pPr lvl="1" algn="just"/>
            <a:r>
              <a:rPr lang="en-US" sz="1800" dirty="0">
                <a:solidFill>
                  <a:schemeClr val="tx1"/>
                </a:solidFill>
              </a:rPr>
              <a:t>&lt;!DOCTYPE foo [ &lt;!ENTITY </a:t>
            </a:r>
            <a:r>
              <a:rPr lang="en-US" sz="1800" dirty="0" err="1">
                <a:solidFill>
                  <a:schemeClr val="tx1"/>
                </a:solidFill>
              </a:rPr>
              <a:t>ext</a:t>
            </a:r>
            <a:r>
              <a:rPr lang="en-US" sz="1800" dirty="0">
                <a:solidFill>
                  <a:schemeClr val="tx1"/>
                </a:solidFill>
              </a:rPr>
              <a:t> SYSTEM "http://normal-website.com" &gt; ]&gt;</a:t>
            </a:r>
          </a:p>
        </p:txBody>
      </p:sp>
      <p:grpSp>
        <p:nvGrpSpPr>
          <p:cNvPr id="7" name="Group 6">
            <a:extLst>
              <a:ext uri="{FF2B5EF4-FFF2-40B4-BE49-F238E27FC236}">
                <a16:creationId xmlns:a16="http://schemas.microsoft.com/office/drawing/2014/main" id="{BF92057F-C8A4-2C92-F9BA-BB7491687E21}"/>
              </a:ext>
            </a:extLst>
          </p:cNvPr>
          <p:cNvGrpSpPr/>
          <p:nvPr/>
        </p:nvGrpSpPr>
        <p:grpSpPr>
          <a:xfrm>
            <a:off x="3235553" y="3756589"/>
            <a:ext cx="5715495" cy="2642757"/>
            <a:chOff x="3235553" y="3756589"/>
            <a:chExt cx="5715495" cy="2642757"/>
          </a:xfrm>
        </p:grpSpPr>
        <p:pic>
          <p:nvPicPr>
            <p:cNvPr id="3" name="Picture 2">
              <a:extLst>
                <a:ext uri="{FF2B5EF4-FFF2-40B4-BE49-F238E27FC236}">
                  <a16:creationId xmlns:a16="http://schemas.microsoft.com/office/drawing/2014/main" id="{A066ABD0-909B-497C-A2EC-1D81C08CDD8D}"/>
                </a:ext>
              </a:extLst>
            </p:cNvPr>
            <p:cNvPicPr>
              <a:picLocks noChangeAspect="1"/>
            </p:cNvPicPr>
            <p:nvPr/>
          </p:nvPicPr>
          <p:blipFill>
            <a:blip r:embed="rId3"/>
            <a:stretch>
              <a:fillRect/>
            </a:stretch>
          </p:blipFill>
          <p:spPr>
            <a:xfrm>
              <a:off x="3235553" y="3756589"/>
              <a:ext cx="5715495" cy="2461473"/>
            </a:xfrm>
            <a:prstGeom prst="rect">
              <a:avLst/>
            </a:prstGeom>
          </p:spPr>
        </p:pic>
        <p:sp>
          <p:nvSpPr>
            <p:cNvPr id="5" name="TextBox 4">
              <a:extLst>
                <a:ext uri="{FF2B5EF4-FFF2-40B4-BE49-F238E27FC236}">
                  <a16:creationId xmlns:a16="http://schemas.microsoft.com/office/drawing/2014/main" id="{E33A3F9C-B647-1C37-B5DE-026BF8DC3363}"/>
                </a:ext>
              </a:extLst>
            </p:cNvPr>
            <p:cNvSpPr txBox="1"/>
            <p:nvPr/>
          </p:nvSpPr>
          <p:spPr>
            <a:xfrm>
              <a:off x="4383742" y="6245458"/>
              <a:ext cx="3065930"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https://www.w3schools.com/xml/xml_dtd_intro.asp</a:t>
              </a:r>
              <a:endParaRPr lang="en-KE" sz="10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15931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A05 : Security Misconfiguration - Mitigation</a:t>
            </a:r>
          </a:p>
        </p:txBody>
      </p:sp>
      <p:sp>
        <p:nvSpPr>
          <p:cNvPr id="6" name="Text Placeholder 5"/>
          <p:cNvSpPr>
            <a:spLocks noGrp="1"/>
          </p:cNvSpPr>
          <p:nvPr>
            <p:ph sz="quarter" idx="10"/>
          </p:nvPr>
        </p:nvSpPr>
        <p:spPr>
          <a:xfrm>
            <a:off x="381953" y="640484"/>
            <a:ext cx="11230580" cy="3693319"/>
          </a:xfrm>
        </p:spPr>
        <p:txBody>
          <a:bodyPr/>
          <a:lstStyle/>
          <a:p>
            <a:r>
              <a:rPr lang="en-US" sz="2400" dirty="0">
                <a:solidFill>
                  <a:schemeClr val="tx1"/>
                </a:solidFill>
              </a:rPr>
              <a:t>A repeatable hardening process makes it fast and easy to deploy another environment</a:t>
            </a:r>
          </a:p>
          <a:p>
            <a:r>
              <a:rPr lang="en-US" sz="2400" dirty="0">
                <a:solidFill>
                  <a:schemeClr val="tx1"/>
                </a:solidFill>
              </a:rPr>
              <a:t>A minimal platform without any unnecessary features, components.</a:t>
            </a:r>
          </a:p>
          <a:p>
            <a:r>
              <a:rPr lang="en-US" sz="2400" dirty="0">
                <a:solidFill>
                  <a:schemeClr val="tx1"/>
                </a:solidFill>
              </a:rPr>
              <a:t>A task to review and update the configurations appropriate to all security notes, updates, and patches as part of the patch management process.</a:t>
            </a:r>
          </a:p>
          <a:p>
            <a:r>
              <a:rPr lang="en-US" sz="2400" dirty="0">
                <a:solidFill>
                  <a:schemeClr val="tx1"/>
                </a:solidFill>
              </a:rPr>
              <a:t>A segmented application architecture .</a:t>
            </a:r>
          </a:p>
          <a:p>
            <a:r>
              <a:rPr lang="en-US" sz="2400" dirty="0">
                <a:solidFill>
                  <a:schemeClr val="tx1"/>
                </a:solidFill>
              </a:rPr>
              <a:t>Sending security directives to clients, e.g., Security Headers.</a:t>
            </a:r>
          </a:p>
          <a:p>
            <a:r>
              <a:rPr lang="en-US" sz="2400" dirty="0">
                <a:solidFill>
                  <a:schemeClr val="tx1"/>
                </a:solidFill>
              </a:rPr>
              <a:t>An automated process to verify the effectiveness of the configurations and settings in all environments.</a:t>
            </a:r>
          </a:p>
        </p:txBody>
      </p:sp>
    </p:spTree>
    <p:extLst>
      <p:ext uri="{BB962C8B-B14F-4D97-AF65-F5344CB8AC3E}">
        <p14:creationId xmlns:p14="http://schemas.microsoft.com/office/powerpoint/2010/main" val="23921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wight Office Tv GIF by The Office">
            <a:extLst>
              <a:ext uri="{FF2B5EF4-FFF2-40B4-BE49-F238E27FC236}">
                <a16:creationId xmlns:a16="http://schemas.microsoft.com/office/drawing/2014/main" id="{9CCD577A-C29C-1D6B-B887-9F18EAE6B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748" y="1668378"/>
            <a:ext cx="4572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06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wall, person, person&#10;&#10;Description automatically generated">
            <a:extLst>
              <a:ext uri="{FF2B5EF4-FFF2-40B4-BE49-F238E27FC236}">
                <a16:creationId xmlns:a16="http://schemas.microsoft.com/office/drawing/2014/main" id="{0E77B0A5-95B4-E495-8F80-FBA59B788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250" y="2526774"/>
            <a:ext cx="3619500" cy="3619500"/>
          </a:xfrm>
          <a:prstGeom prst="rect">
            <a:avLst/>
          </a:prstGeom>
        </p:spPr>
      </p:pic>
      <p:sp>
        <p:nvSpPr>
          <p:cNvPr id="7" name="Title 3">
            <a:extLst>
              <a:ext uri="{FF2B5EF4-FFF2-40B4-BE49-F238E27FC236}">
                <a16:creationId xmlns:a16="http://schemas.microsoft.com/office/drawing/2014/main" id="{D87EC0A3-0953-70D5-DE95-6400160BB507}"/>
              </a:ext>
            </a:extLst>
          </p:cNvPr>
          <p:cNvSpPr>
            <a:spLocks noGrp="1"/>
          </p:cNvSpPr>
          <p:nvPr>
            <p:ph type="title"/>
          </p:nvPr>
        </p:nvSpPr>
        <p:spPr>
          <a:xfrm>
            <a:off x="5422136" y="1302232"/>
            <a:ext cx="1347728" cy="553998"/>
          </a:xfrm>
        </p:spPr>
        <p:txBody>
          <a:bodyPr/>
          <a:lstStyle/>
          <a:p>
            <a:r>
              <a:rPr lang="en-US" dirty="0"/>
              <a:t>Break</a:t>
            </a:r>
          </a:p>
        </p:txBody>
      </p:sp>
    </p:spTree>
    <p:extLst>
      <p:ext uri="{BB962C8B-B14F-4D97-AF65-F5344CB8AC3E}">
        <p14:creationId xmlns:p14="http://schemas.microsoft.com/office/powerpoint/2010/main" val="211790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A06 : Vulnerable &amp; Outdated Components</a:t>
            </a:r>
          </a:p>
        </p:txBody>
      </p:sp>
      <p:pic>
        <p:nvPicPr>
          <p:cNvPr id="7170" name="Picture 2" descr="Donald Trump Seniors GIF by GIPHY News">
            <a:extLst>
              <a:ext uri="{FF2B5EF4-FFF2-40B4-BE49-F238E27FC236}">
                <a16:creationId xmlns:a16="http://schemas.microsoft.com/office/drawing/2014/main" id="{5B6B4CC2-72D9-B5E0-ACFA-2BA58C31F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843" y="711510"/>
            <a:ext cx="3672495" cy="203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05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A06 : Vulnerable &amp; Outdated Components</a:t>
            </a:r>
          </a:p>
        </p:txBody>
      </p:sp>
      <p:sp>
        <p:nvSpPr>
          <p:cNvPr id="6" name="Text Placeholder 5"/>
          <p:cNvSpPr>
            <a:spLocks noGrp="1"/>
          </p:cNvSpPr>
          <p:nvPr>
            <p:ph sz="quarter" idx="10"/>
          </p:nvPr>
        </p:nvSpPr>
        <p:spPr>
          <a:xfrm>
            <a:off x="583882" y="926336"/>
            <a:ext cx="11018838" cy="1465016"/>
          </a:xfrm>
        </p:spPr>
        <p:txBody>
          <a:bodyPr/>
          <a:lstStyle/>
          <a:p>
            <a:r>
              <a:rPr lang="en-US" dirty="0">
                <a:solidFill>
                  <a:schemeClr val="tx1"/>
                </a:solidFill>
              </a:rPr>
              <a:t>Using components with known vulnerabilities.</a:t>
            </a:r>
          </a:p>
          <a:p>
            <a:r>
              <a:rPr lang="en-US" dirty="0">
                <a:solidFill>
                  <a:schemeClr val="tx1"/>
                </a:solidFill>
                <a:hlinkClick r:id="rId3"/>
              </a:rPr>
              <a:t>https://nvd.nist.gov/vuln/search</a:t>
            </a:r>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C8D41BD0-6DF4-865A-413A-D8984EBA990B}"/>
              </a:ext>
            </a:extLst>
          </p:cNvPr>
          <p:cNvPicPr>
            <a:picLocks noChangeAspect="1"/>
          </p:cNvPicPr>
          <p:nvPr/>
        </p:nvPicPr>
        <p:blipFill>
          <a:blip r:embed="rId4"/>
          <a:stretch>
            <a:fillRect/>
          </a:stretch>
        </p:blipFill>
        <p:spPr>
          <a:xfrm>
            <a:off x="2364014" y="1871653"/>
            <a:ext cx="7949568" cy="4986347"/>
          </a:xfrm>
          <a:prstGeom prst="rect">
            <a:avLst/>
          </a:prstGeom>
        </p:spPr>
      </p:pic>
    </p:spTree>
    <p:extLst>
      <p:ext uri="{BB962C8B-B14F-4D97-AF65-F5344CB8AC3E}">
        <p14:creationId xmlns:p14="http://schemas.microsoft.com/office/powerpoint/2010/main" val="57602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ACA96994-EC98-9CC6-E115-9C570573F4D9}"/>
              </a:ext>
            </a:extLst>
          </p:cNvPr>
          <p:cNvSpPr txBox="1">
            <a:spLocks/>
          </p:cNvSpPr>
          <p:nvPr/>
        </p:nvSpPr>
        <p:spPr>
          <a:xfrm>
            <a:off x="584200" y="8594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A06 – Vulnerable &amp; Outdated Components</a:t>
            </a:r>
          </a:p>
        </p:txBody>
      </p:sp>
      <p:pic>
        <p:nvPicPr>
          <p:cNvPr id="3" name="Picture 2">
            <a:extLst>
              <a:ext uri="{FF2B5EF4-FFF2-40B4-BE49-F238E27FC236}">
                <a16:creationId xmlns:a16="http://schemas.microsoft.com/office/drawing/2014/main" id="{09ABFBCA-03D1-A8A8-12CE-4FF39061FE34}"/>
              </a:ext>
            </a:extLst>
          </p:cNvPr>
          <p:cNvPicPr>
            <a:picLocks noChangeAspect="1"/>
          </p:cNvPicPr>
          <p:nvPr/>
        </p:nvPicPr>
        <p:blipFill>
          <a:blip r:embed="rId3"/>
          <a:stretch>
            <a:fillRect/>
          </a:stretch>
        </p:blipFill>
        <p:spPr>
          <a:xfrm>
            <a:off x="0" y="2540074"/>
            <a:ext cx="9923929" cy="1646063"/>
          </a:xfrm>
          <a:prstGeom prst="rect">
            <a:avLst/>
          </a:prstGeom>
        </p:spPr>
      </p:pic>
      <p:pic>
        <p:nvPicPr>
          <p:cNvPr id="6" name="Picture 5">
            <a:extLst>
              <a:ext uri="{FF2B5EF4-FFF2-40B4-BE49-F238E27FC236}">
                <a16:creationId xmlns:a16="http://schemas.microsoft.com/office/drawing/2014/main" id="{11FF43E4-2C7D-8934-E2F5-8023743C79B8}"/>
              </a:ext>
            </a:extLst>
          </p:cNvPr>
          <p:cNvPicPr>
            <a:picLocks noChangeAspect="1"/>
          </p:cNvPicPr>
          <p:nvPr/>
        </p:nvPicPr>
        <p:blipFill>
          <a:blip r:embed="rId4"/>
          <a:stretch>
            <a:fillRect/>
          </a:stretch>
        </p:blipFill>
        <p:spPr>
          <a:xfrm>
            <a:off x="0" y="4534173"/>
            <a:ext cx="9952582" cy="1714649"/>
          </a:xfrm>
          <a:prstGeom prst="rect">
            <a:avLst/>
          </a:prstGeom>
        </p:spPr>
      </p:pic>
      <p:pic>
        <p:nvPicPr>
          <p:cNvPr id="11" name="Picture 10">
            <a:extLst>
              <a:ext uri="{FF2B5EF4-FFF2-40B4-BE49-F238E27FC236}">
                <a16:creationId xmlns:a16="http://schemas.microsoft.com/office/drawing/2014/main" id="{99658490-D1E7-C273-56DF-070B99F9DDCA}"/>
              </a:ext>
            </a:extLst>
          </p:cNvPr>
          <p:cNvPicPr>
            <a:picLocks noChangeAspect="1"/>
          </p:cNvPicPr>
          <p:nvPr/>
        </p:nvPicPr>
        <p:blipFill>
          <a:blip r:embed="rId5"/>
          <a:stretch>
            <a:fillRect/>
          </a:stretch>
        </p:blipFill>
        <p:spPr>
          <a:xfrm>
            <a:off x="0" y="987974"/>
            <a:ext cx="11842506" cy="1204064"/>
          </a:xfrm>
          <a:prstGeom prst="rect">
            <a:avLst/>
          </a:prstGeom>
        </p:spPr>
      </p:pic>
    </p:spTree>
    <p:extLst>
      <p:ext uri="{BB962C8B-B14F-4D97-AF65-F5344CB8AC3E}">
        <p14:creationId xmlns:p14="http://schemas.microsoft.com/office/powerpoint/2010/main" val="81727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A06 : Mitigation</a:t>
            </a:r>
          </a:p>
        </p:txBody>
      </p:sp>
      <p:sp>
        <p:nvSpPr>
          <p:cNvPr id="6" name="Text Placeholder 5"/>
          <p:cNvSpPr>
            <a:spLocks noGrp="1"/>
          </p:cNvSpPr>
          <p:nvPr>
            <p:ph sz="quarter" idx="10"/>
          </p:nvPr>
        </p:nvSpPr>
        <p:spPr>
          <a:xfrm>
            <a:off x="381953" y="640484"/>
            <a:ext cx="11230580" cy="3028521"/>
          </a:xfrm>
        </p:spPr>
        <p:txBody>
          <a:bodyPr/>
          <a:lstStyle/>
          <a:p>
            <a:r>
              <a:rPr lang="en-US" sz="2400" b="1" dirty="0">
                <a:solidFill>
                  <a:schemeClr val="tx1"/>
                </a:solidFill>
              </a:rPr>
              <a:t>Proper asset inventory</a:t>
            </a:r>
          </a:p>
          <a:p>
            <a:r>
              <a:rPr lang="en-US" sz="2400" dirty="0">
                <a:solidFill>
                  <a:schemeClr val="tx1"/>
                </a:solidFill>
              </a:rPr>
              <a:t>Establish a proper PVMG process.</a:t>
            </a:r>
          </a:p>
          <a:p>
            <a:r>
              <a:rPr lang="en-US" sz="2400" dirty="0">
                <a:solidFill>
                  <a:schemeClr val="tx1"/>
                </a:solidFill>
              </a:rPr>
              <a:t>Maintain a minimal platform. Remove unnecessary features.</a:t>
            </a:r>
          </a:p>
          <a:p>
            <a:r>
              <a:rPr lang="en-US" sz="2400" dirty="0">
                <a:solidFill>
                  <a:schemeClr val="tx1"/>
                </a:solidFill>
              </a:rPr>
              <a:t>Sending proper security directives, e.g. security headers , to clients</a:t>
            </a:r>
          </a:p>
          <a:p>
            <a:r>
              <a:rPr lang="en-US" sz="2400" dirty="0">
                <a:solidFill>
                  <a:schemeClr val="tx1"/>
                </a:solidFill>
              </a:rPr>
              <a:t>Proper segmentation.</a:t>
            </a:r>
          </a:p>
          <a:p>
            <a:r>
              <a:rPr lang="en-US" sz="2400" dirty="0">
                <a:solidFill>
                  <a:schemeClr val="tx1"/>
                </a:solidFill>
              </a:rPr>
              <a:t>Periodic health checks on security infrastructure.</a:t>
            </a:r>
          </a:p>
          <a:p>
            <a:r>
              <a:rPr lang="en-US" sz="2400" dirty="0">
                <a:solidFill>
                  <a:schemeClr val="tx1"/>
                </a:solidFill>
              </a:rPr>
              <a:t>Obtain software from trusted sources.</a:t>
            </a:r>
          </a:p>
        </p:txBody>
      </p:sp>
    </p:spTree>
    <p:extLst>
      <p:ext uri="{BB962C8B-B14F-4D97-AF65-F5344CB8AC3E}">
        <p14:creationId xmlns:p14="http://schemas.microsoft.com/office/powerpoint/2010/main" val="117187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979778"/>
            <a:ext cx="11481755" cy="553998"/>
          </a:xfrm>
        </p:spPr>
        <p:txBody>
          <a:bodyPr/>
          <a:lstStyle/>
          <a:p>
            <a:r>
              <a:rPr lang="en-US" dirty="0"/>
              <a:t>A07 : Identification and Authentication Failures</a:t>
            </a:r>
          </a:p>
        </p:txBody>
      </p:sp>
    </p:spTree>
    <p:extLst>
      <p:ext uri="{BB962C8B-B14F-4D97-AF65-F5344CB8AC3E}">
        <p14:creationId xmlns:p14="http://schemas.microsoft.com/office/powerpoint/2010/main" val="427030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A07 : Identification and Authentication Failures</a:t>
            </a:r>
          </a:p>
        </p:txBody>
      </p:sp>
      <p:sp>
        <p:nvSpPr>
          <p:cNvPr id="6" name="Text Placeholder 5"/>
          <p:cNvSpPr>
            <a:spLocks noGrp="1"/>
          </p:cNvSpPr>
          <p:nvPr>
            <p:ph sz="quarter" idx="10"/>
          </p:nvPr>
        </p:nvSpPr>
        <p:spPr>
          <a:xfrm>
            <a:off x="381953" y="640484"/>
            <a:ext cx="11230580" cy="3397853"/>
          </a:xfrm>
        </p:spPr>
        <p:txBody>
          <a:bodyPr/>
          <a:lstStyle/>
          <a:p>
            <a:r>
              <a:rPr lang="en-US" sz="2400" dirty="0">
                <a:solidFill>
                  <a:schemeClr val="tx1"/>
                </a:solidFill>
              </a:rPr>
              <a:t>API02 : Broken User Authentication</a:t>
            </a:r>
          </a:p>
          <a:p>
            <a:r>
              <a:rPr lang="en-US" sz="2400" dirty="0">
                <a:solidFill>
                  <a:schemeClr val="tx1"/>
                </a:solidFill>
              </a:rPr>
              <a:t>Include any security problem related to user identities.</a:t>
            </a:r>
          </a:p>
          <a:p>
            <a:pPr lvl="1"/>
            <a:r>
              <a:rPr lang="en-US" dirty="0">
                <a:solidFill>
                  <a:schemeClr val="tx1"/>
                </a:solidFill>
              </a:rPr>
              <a:t>Brute force or other automated attacks.</a:t>
            </a:r>
          </a:p>
          <a:p>
            <a:pPr lvl="1"/>
            <a:r>
              <a:rPr lang="en-US" dirty="0">
                <a:solidFill>
                  <a:schemeClr val="tx1"/>
                </a:solidFill>
              </a:rPr>
              <a:t>Exposing session identifier in the URL.</a:t>
            </a:r>
          </a:p>
          <a:p>
            <a:pPr lvl="1"/>
            <a:r>
              <a:rPr lang="en-US" dirty="0">
                <a:solidFill>
                  <a:schemeClr val="tx1"/>
                </a:solidFill>
              </a:rPr>
              <a:t>Missing or ineffective multi-factor authentication.</a:t>
            </a:r>
          </a:p>
          <a:p>
            <a:pPr lvl="1"/>
            <a:r>
              <a:rPr lang="en-US" dirty="0">
                <a:solidFill>
                  <a:schemeClr val="tx1"/>
                </a:solidFill>
              </a:rPr>
              <a:t>Not invalidating session IDs after logout.</a:t>
            </a:r>
          </a:p>
          <a:p>
            <a:pPr lvl="1"/>
            <a:r>
              <a:rPr lang="en-US" dirty="0">
                <a:solidFill>
                  <a:schemeClr val="tx1"/>
                </a:solidFill>
              </a:rPr>
              <a:t>Weak/default credentials.</a:t>
            </a:r>
          </a:p>
          <a:p>
            <a:pPr lvl="1"/>
            <a:r>
              <a:rPr lang="en-US" dirty="0">
                <a:solidFill>
                  <a:schemeClr val="tx1"/>
                </a:solidFill>
              </a:rPr>
              <a:t>Credential stuffing attacks.</a:t>
            </a:r>
          </a:p>
          <a:p>
            <a:pPr lvl="1"/>
            <a:r>
              <a:rPr lang="en-US" dirty="0">
                <a:solidFill>
                  <a:schemeClr val="tx1"/>
                </a:solidFill>
              </a:rPr>
              <a:t>Hard coding credentials</a:t>
            </a:r>
          </a:p>
        </p:txBody>
      </p:sp>
      <p:pic>
        <p:nvPicPr>
          <p:cNvPr id="2050" name="Picture 2" descr="Michael Evans - Sales Development Representative - Dynamic Systems Inc |  LinkedIn">
            <a:extLst>
              <a:ext uri="{FF2B5EF4-FFF2-40B4-BE49-F238E27FC236}">
                <a16:creationId xmlns:a16="http://schemas.microsoft.com/office/drawing/2014/main" id="{34443520-625D-EE87-C9AF-675E943C2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488" y="2681323"/>
            <a:ext cx="4181512" cy="417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4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A07 : Mitigation</a:t>
            </a:r>
          </a:p>
        </p:txBody>
      </p:sp>
      <p:sp>
        <p:nvSpPr>
          <p:cNvPr id="6" name="Text Placeholder 5"/>
          <p:cNvSpPr>
            <a:spLocks noGrp="1"/>
          </p:cNvSpPr>
          <p:nvPr>
            <p:ph sz="quarter" idx="10"/>
          </p:nvPr>
        </p:nvSpPr>
        <p:spPr>
          <a:xfrm>
            <a:off x="381953" y="1259049"/>
            <a:ext cx="11230580" cy="4727448"/>
          </a:xfrm>
        </p:spPr>
        <p:txBody>
          <a:bodyPr/>
          <a:lstStyle/>
          <a:p>
            <a:r>
              <a:rPr lang="en-US" sz="2400" b="1" dirty="0">
                <a:solidFill>
                  <a:schemeClr val="tx1"/>
                </a:solidFill>
              </a:rPr>
              <a:t>MFA, MFA, MFA, MFA</a:t>
            </a:r>
          </a:p>
          <a:p>
            <a:r>
              <a:rPr lang="en-US" sz="2400" dirty="0">
                <a:solidFill>
                  <a:schemeClr val="tx1"/>
                </a:solidFill>
              </a:rPr>
              <a:t>Remove default credentials.</a:t>
            </a:r>
          </a:p>
          <a:p>
            <a:r>
              <a:rPr lang="en-US" sz="2400" dirty="0">
                <a:solidFill>
                  <a:schemeClr val="tx1"/>
                </a:solidFill>
              </a:rPr>
              <a:t>Implement weak password checks.</a:t>
            </a:r>
          </a:p>
          <a:p>
            <a:r>
              <a:rPr lang="en-US" sz="2400" dirty="0">
                <a:solidFill>
                  <a:schemeClr val="tx1"/>
                </a:solidFill>
              </a:rPr>
              <a:t>Have proper password length, complexity &amp; rotation policies.</a:t>
            </a:r>
          </a:p>
          <a:p>
            <a:r>
              <a:rPr lang="en-US" sz="2400" b="1" dirty="0">
                <a:solidFill>
                  <a:schemeClr val="tx1"/>
                </a:solidFill>
              </a:rPr>
              <a:t>Properly implement </a:t>
            </a:r>
            <a:r>
              <a:rPr lang="en-US" sz="2400" dirty="0">
                <a:solidFill>
                  <a:schemeClr val="tx1"/>
                </a:solidFill>
              </a:rPr>
              <a:t>rate limiting.</a:t>
            </a:r>
          </a:p>
          <a:p>
            <a:r>
              <a:rPr lang="en-US" sz="2400" dirty="0">
                <a:solidFill>
                  <a:schemeClr val="tx1"/>
                </a:solidFill>
              </a:rPr>
              <a:t>Ensure registration, credential recovery, and API pathways are hardened against account enumeration attacks.</a:t>
            </a:r>
          </a:p>
          <a:p>
            <a:r>
              <a:rPr lang="en-US" sz="2400" dirty="0">
                <a:solidFill>
                  <a:schemeClr val="tx1"/>
                </a:solidFill>
              </a:rPr>
              <a:t>Implement a proper session management system.</a:t>
            </a:r>
          </a:p>
          <a:p>
            <a:r>
              <a:rPr lang="en-US" sz="2400" dirty="0">
                <a:solidFill>
                  <a:schemeClr val="tx1"/>
                </a:solidFill>
              </a:rPr>
              <a:t>Don’t implement your own authentication system – Where possible.</a:t>
            </a:r>
          </a:p>
          <a:p>
            <a:r>
              <a:rPr lang="en-US" sz="2400" dirty="0">
                <a:solidFill>
                  <a:schemeClr val="tx1"/>
                </a:solidFill>
              </a:rPr>
              <a:t>..</a:t>
            </a:r>
          </a:p>
          <a:p>
            <a:r>
              <a:rPr lang="en-US" sz="2400" dirty="0">
                <a:solidFill>
                  <a:schemeClr val="tx1"/>
                </a:solidFill>
              </a:rPr>
              <a:t>..</a:t>
            </a:r>
          </a:p>
        </p:txBody>
      </p:sp>
    </p:spTree>
    <p:extLst>
      <p:ext uri="{BB962C8B-B14F-4D97-AF65-F5344CB8AC3E}">
        <p14:creationId xmlns:p14="http://schemas.microsoft.com/office/powerpoint/2010/main" val="25186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979778"/>
            <a:ext cx="11481755" cy="553998"/>
          </a:xfrm>
        </p:spPr>
        <p:txBody>
          <a:bodyPr/>
          <a:lstStyle/>
          <a:p>
            <a:r>
              <a:rPr lang="en-US" dirty="0"/>
              <a:t>A08 : Software and Data Integrity Failures</a:t>
            </a:r>
          </a:p>
        </p:txBody>
      </p:sp>
    </p:spTree>
    <p:extLst>
      <p:ext uri="{BB962C8B-B14F-4D97-AF65-F5344CB8AC3E}">
        <p14:creationId xmlns:p14="http://schemas.microsoft.com/office/powerpoint/2010/main" val="22160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A08 : Software and Data Integrity Failures</a:t>
            </a:r>
          </a:p>
        </p:txBody>
      </p:sp>
      <p:sp>
        <p:nvSpPr>
          <p:cNvPr id="6" name="Text Placeholder 5"/>
          <p:cNvSpPr>
            <a:spLocks noGrp="1"/>
          </p:cNvSpPr>
          <p:nvPr>
            <p:ph sz="quarter" idx="10"/>
          </p:nvPr>
        </p:nvSpPr>
        <p:spPr>
          <a:xfrm>
            <a:off x="381953" y="640484"/>
            <a:ext cx="11230580" cy="2511457"/>
          </a:xfrm>
        </p:spPr>
        <p:txBody>
          <a:bodyPr/>
          <a:lstStyle/>
          <a:p>
            <a:r>
              <a:rPr lang="en-US" sz="2400" dirty="0">
                <a:solidFill>
                  <a:schemeClr val="tx1"/>
                </a:solidFill>
              </a:rPr>
              <a:t>New Category.</a:t>
            </a:r>
          </a:p>
          <a:p>
            <a:r>
              <a:rPr lang="en-US" sz="2400" dirty="0">
                <a:solidFill>
                  <a:schemeClr val="tx1"/>
                </a:solidFill>
              </a:rPr>
              <a:t>Focuses on making assumptions related to software updates, critical data, and CI/CD pipelines without verifying integrity.</a:t>
            </a:r>
          </a:p>
          <a:p>
            <a:r>
              <a:rPr lang="en-US" sz="2400" dirty="0">
                <a:solidFill>
                  <a:schemeClr val="tx1"/>
                </a:solidFill>
              </a:rPr>
              <a:t>Notable CWEs are:</a:t>
            </a:r>
          </a:p>
          <a:p>
            <a:pPr lvl="1"/>
            <a:r>
              <a:rPr lang="en-US" sz="1600" dirty="0">
                <a:solidFill>
                  <a:schemeClr val="tx1"/>
                </a:solidFill>
              </a:rPr>
              <a:t>CWE-829: Inclusion of Functionality from Untrusted Control Sphere.</a:t>
            </a:r>
          </a:p>
          <a:p>
            <a:pPr lvl="1"/>
            <a:r>
              <a:rPr lang="en-US" sz="1600" dirty="0">
                <a:solidFill>
                  <a:schemeClr val="tx1"/>
                </a:solidFill>
              </a:rPr>
              <a:t>CWE-494: Download of Code Without Integrity Check.</a:t>
            </a:r>
          </a:p>
          <a:p>
            <a:pPr lvl="1"/>
            <a:r>
              <a:rPr lang="en-US" sz="1600" dirty="0">
                <a:solidFill>
                  <a:schemeClr val="tx1"/>
                </a:solidFill>
              </a:rPr>
              <a:t>CWE-502: Deserialization of Untrusted Data.</a:t>
            </a:r>
          </a:p>
        </p:txBody>
      </p:sp>
      <p:pic>
        <p:nvPicPr>
          <p:cNvPr id="3" name="Picture 2">
            <a:extLst>
              <a:ext uri="{FF2B5EF4-FFF2-40B4-BE49-F238E27FC236}">
                <a16:creationId xmlns:a16="http://schemas.microsoft.com/office/drawing/2014/main" id="{B726AE8A-031B-7FF0-F466-CD5C216A414B}"/>
              </a:ext>
            </a:extLst>
          </p:cNvPr>
          <p:cNvPicPr>
            <a:picLocks noChangeAspect="1"/>
          </p:cNvPicPr>
          <p:nvPr/>
        </p:nvPicPr>
        <p:blipFill>
          <a:blip r:embed="rId3"/>
          <a:stretch>
            <a:fillRect/>
          </a:stretch>
        </p:blipFill>
        <p:spPr>
          <a:xfrm>
            <a:off x="558338" y="3429000"/>
            <a:ext cx="6248942" cy="1828958"/>
          </a:xfrm>
          <a:prstGeom prst="rect">
            <a:avLst/>
          </a:prstGeom>
        </p:spPr>
      </p:pic>
      <p:pic>
        <p:nvPicPr>
          <p:cNvPr id="5" name="Picture 4">
            <a:extLst>
              <a:ext uri="{FF2B5EF4-FFF2-40B4-BE49-F238E27FC236}">
                <a16:creationId xmlns:a16="http://schemas.microsoft.com/office/drawing/2014/main" id="{644B7CE3-23A7-4ECD-3729-F9152A739993}"/>
              </a:ext>
            </a:extLst>
          </p:cNvPr>
          <p:cNvPicPr>
            <a:picLocks noChangeAspect="1"/>
          </p:cNvPicPr>
          <p:nvPr/>
        </p:nvPicPr>
        <p:blipFill>
          <a:blip r:embed="rId4"/>
          <a:stretch>
            <a:fillRect/>
          </a:stretch>
        </p:blipFill>
        <p:spPr>
          <a:xfrm>
            <a:off x="4353028" y="4928125"/>
            <a:ext cx="6538527" cy="1539373"/>
          </a:xfrm>
          <a:prstGeom prst="rect">
            <a:avLst/>
          </a:prstGeom>
        </p:spPr>
      </p:pic>
      <p:pic>
        <p:nvPicPr>
          <p:cNvPr id="8" name="Picture 7">
            <a:extLst>
              <a:ext uri="{FF2B5EF4-FFF2-40B4-BE49-F238E27FC236}">
                <a16:creationId xmlns:a16="http://schemas.microsoft.com/office/drawing/2014/main" id="{5BE766C6-0E65-A902-6AB6-9BF4BFD71211}"/>
              </a:ext>
            </a:extLst>
          </p:cNvPr>
          <p:cNvPicPr>
            <a:picLocks noChangeAspect="1"/>
          </p:cNvPicPr>
          <p:nvPr/>
        </p:nvPicPr>
        <p:blipFill>
          <a:blip r:embed="rId5"/>
          <a:stretch>
            <a:fillRect/>
          </a:stretch>
        </p:blipFill>
        <p:spPr>
          <a:xfrm>
            <a:off x="0" y="5447887"/>
            <a:ext cx="5707599" cy="1410113"/>
          </a:xfrm>
          <a:prstGeom prst="rect">
            <a:avLst/>
          </a:prstGeom>
        </p:spPr>
      </p:pic>
      <p:pic>
        <p:nvPicPr>
          <p:cNvPr id="10" name="Picture 9">
            <a:extLst>
              <a:ext uri="{FF2B5EF4-FFF2-40B4-BE49-F238E27FC236}">
                <a16:creationId xmlns:a16="http://schemas.microsoft.com/office/drawing/2014/main" id="{D5880BF3-70FF-D09F-7E45-FF415D493EC0}"/>
              </a:ext>
            </a:extLst>
          </p:cNvPr>
          <p:cNvPicPr>
            <a:picLocks noChangeAspect="1"/>
          </p:cNvPicPr>
          <p:nvPr/>
        </p:nvPicPr>
        <p:blipFill>
          <a:blip r:embed="rId6"/>
          <a:stretch>
            <a:fillRect/>
          </a:stretch>
        </p:blipFill>
        <p:spPr>
          <a:xfrm>
            <a:off x="6672915" y="2568682"/>
            <a:ext cx="5646589" cy="2117471"/>
          </a:xfrm>
          <a:prstGeom prst="rect">
            <a:avLst/>
          </a:prstGeom>
        </p:spPr>
      </p:pic>
      <p:pic>
        <p:nvPicPr>
          <p:cNvPr id="12" name="Picture 11">
            <a:extLst>
              <a:ext uri="{FF2B5EF4-FFF2-40B4-BE49-F238E27FC236}">
                <a16:creationId xmlns:a16="http://schemas.microsoft.com/office/drawing/2014/main" id="{E07B2979-37AB-CD4D-097A-CBBDB6FA33BA}"/>
              </a:ext>
            </a:extLst>
          </p:cNvPr>
          <p:cNvPicPr>
            <a:picLocks noChangeAspect="1"/>
          </p:cNvPicPr>
          <p:nvPr/>
        </p:nvPicPr>
        <p:blipFill>
          <a:blip r:embed="rId7"/>
          <a:stretch>
            <a:fillRect/>
          </a:stretch>
        </p:blipFill>
        <p:spPr>
          <a:xfrm>
            <a:off x="7109020" y="4358423"/>
            <a:ext cx="5082980" cy="2499577"/>
          </a:xfrm>
          <a:prstGeom prst="rect">
            <a:avLst/>
          </a:prstGeom>
        </p:spPr>
      </p:pic>
      <p:pic>
        <p:nvPicPr>
          <p:cNvPr id="14" name="Picture 13">
            <a:extLst>
              <a:ext uri="{FF2B5EF4-FFF2-40B4-BE49-F238E27FC236}">
                <a16:creationId xmlns:a16="http://schemas.microsoft.com/office/drawing/2014/main" id="{9EDB2868-CDD7-CDB6-A6D7-AC7C692E19A8}"/>
              </a:ext>
            </a:extLst>
          </p:cNvPr>
          <p:cNvPicPr>
            <a:picLocks noChangeAspect="1"/>
          </p:cNvPicPr>
          <p:nvPr/>
        </p:nvPicPr>
        <p:blipFill>
          <a:blip r:embed="rId8"/>
          <a:stretch>
            <a:fillRect/>
          </a:stretch>
        </p:blipFill>
        <p:spPr>
          <a:xfrm>
            <a:off x="795830" y="640484"/>
            <a:ext cx="10600339" cy="2232853"/>
          </a:xfrm>
          <a:prstGeom prst="rect">
            <a:avLst/>
          </a:prstGeom>
        </p:spPr>
      </p:pic>
    </p:spTree>
    <p:extLst>
      <p:ext uri="{BB962C8B-B14F-4D97-AF65-F5344CB8AC3E}">
        <p14:creationId xmlns:p14="http://schemas.microsoft.com/office/powerpoint/2010/main" val="111046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Security Types</a:t>
            </a:r>
          </a:p>
        </p:txBody>
      </p:sp>
      <p:sp>
        <p:nvSpPr>
          <p:cNvPr id="6" name="Text Placeholder 5"/>
          <p:cNvSpPr>
            <a:spLocks noGrp="1"/>
          </p:cNvSpPr>
          <p:nvPr>
            <p:ph type="body" sz="quarter" idx="10"/>
          </p:nvPr>
        </p:nvSpPr>
        <p:spPr>
          <a:xfrm>
            <a:off x="2329368" y="5496319"/>
            <a:ext cx="11018520" cy="430887"/>
          </a:xfrm>
        </p:spPr>
        <p:txBody>
          <a:bodyPr/>
          <a:lstStyle/>
          <a:p>
            <a:r>
              <a:rPr lang="en-US" dirty="0">
                <a:solidFill>
                  <a:schemeClr val="tx1"/>
                </a:solidFill>
              </a:rPr>
              <a:t>84% of attacks happen at the Application Layer</a:t>
            </a:r>
          </a:p>
        </p:txBody>
      </p:sp>
      <p:sp>
        <p:nvSpPr>
          <p:cNvPr id="94" name="Google Shape;700;p36">
            <a:extLst>
              <a:ext uri="{FF2B5EF4-FFF2-40B4-BE49-F238E27FC236}">
                <a16:creationId xmlns:a16="http://schemas.microsoft.com/office/drawing/2014/main" id="{7CC4F846-BED5-CBCB-B1D1-268A156656D9}"/>
              </a:ext>
            </a:extLst>
          </p:cNvPr>
          <p:cNvSpPr txBox="1">
            <a:spLocks/>
          </p:cNvSpPr>
          <p:nvPr/>
        </p:nvSpPr>
        <p:spPr>
          <a:xfrm>
            <a:off x="2254492" y="4274489"/>
            <a:ext cx="1532400" cy="783900"/>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sz="1000" kern="0">
                <a:latin typeface="Segoe UI" panose="020B0502040204020203" pitchFamily="34" charset="0"/>
                <a:cs typeface="Segoe UI" panose="020B0502040204020203" pitchFamily="34" charset="0"/>
              </a:rPr>
              <a:t>Electric grid, water purification, Traffic lights, hospitals etc</a:t>
            </a:r>
            <a:endParaRPr lang="en-US" sz="1000" kern="0" dirty="0">
              <a:latin typeface="Segoe UI" panose="020B0502040204020203" pitchFamily="34" charset="0"/>
              <a:cs typeface="Segoe UI" panose="020B0502040204020203" pitchFamily="34" charset="0"/>
            </a:endParaRPr>
          </a:p>
        </p:txBody>
      </p:sp>
      <p:sp>
        <p:nvSpPr>
          <p:cNvPr id="95" name="Google Shape;705;p36">
            <a:extLst>
              <a:ext uri="{FF2B5EF4-FFF2-40B4-BE49-F238E27FC236}">
                <a16:creationId xmlns:a16="http://schemas.microsoft.com/office/drawing/2014/main" id="{C093B805-CD6A-F9D5-D27F-CD95738EE7AC}"/>
              </a:ext>
            </a:extLst>
          </p:cNvPr>
          <p:cNvSpPr txBox="1">
            <a:spLocks/>
          </p:cNvSpPr>
          <p:nvPr/>
        </p:nvSpPr>
        <p:spPr>
          <a:xfrm>
            <a:off x="3759796" y="2600509"/>
            <a:ext cx="1658400" cy="441867"/>
          </a:xfrm>
          <a:prstGeom prst="rect">
            <a:avLst/>
          </a:prstGeom>
          <a:noFill/>
          <a:ln>
            <a:noFill/>
          </a:ln>
        </p:spPr>
        <p:txBody>
          <a:bodyPr spcFirstLastPara="1" wrap="square" lIns="91425" tIns="255600" rIns="91425" bIns="0"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defTabSz="932742">
              <a:lnSpc>
                <a:spcPct val="100000"/>
              </a:lnSpc>
              <a:spcBef>
                <a:spcPct val="20000"/>
              </a:spcBef>
              <a:buClrTx/>
              <a:buSzPct val="90000"/>
              <a:buFont typeface="Fira Sans Condensed Light"/>
              <a:buNone/>
              <a:defRPr/>
            </a:pPr>
            <a:r>
              <a:rPr lang="en-US" b="1" kern="1200">
                <a:solidFill>
                  <a:srgbClr val="FF0000"/>
                </a:solidFill>
                <a:latin typeface="Segoe UI"/>
                <a:ea typeface="+mn-ea"/>
                <a:cs typeface="Segoe UI" panose="020B0502040204020203" pitchFamily="34" charset="0"/>
              </a:rPr>
              <a:t>Application Security</a:t>
            </a:r>
            <a:endParaRPr lang="en-US" b="1" kern="1200" dirty="0">
              <a:solidFill>
                <a:srgbClr val="FF0000"/>
              </a:solidFill>
              <a:latin typeface="Segoe UI"/>
              <a:ea typeface="+mn-ea"/>
              <a:cs typeface="Segoe UI" panose="020B0502040204020203" pitchFamily="34" charset="0"/>
            </a:endParaRPr>
          </a:p>
        </p:txBody>
      </p:sp>
      <p:sp>
        <p:nvSpPr>
          <p:cNvPr id="96" name="Google Shape;707;p36">
            <a:extLst>
              <a:ext uri="{FF2B5EF4-FFF2-40B4-BE49-F238E27FC236}">
                <a16:creationId xmlns:a16="http://schemas.microsoft.com/office/drawing/2014/main" id="{AE73239F-81A9-780F-54A1-7D4FDF1B5359}"/>
              </a:ext>
            </a:extLst>
          </p:cNvPr>
          <p:cNvSpPr txBox="1">
            <a:spLocks/>
          </p:cNvSpPr>
          <p:nvPr/>
        </p:nvSpPr>
        <p:spPr>
          <a:xfrm>
            <a:off x="2191442" y="3896028"/>
            <a:ext cx="1658400" cy="371400"/>
          </a:xfrm>
          <a:prstGeom prst="rect">
            <a:avLst/>
          </a:prstGeom>
          <a:noFill/>
          <a:ln>
            <a:noFill/>
          </a:ln>
        </p:spPr>
        <p:txBody>
          <a:bodyPr spcFirstLastPara="1" wrap="square" lIns="91425" tIns="255600" rIns="91425" bIns="0"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en-US" b="1" kern="0">
                <a:latin typeface="Segoe UI" panose="020B0502040204020203" pitchFamily="34" charset="0"/>
                <a:ea typeface="Rajdhani"/>
                <a:cs typeface="Segoe UI" panose="020B0502040204020203" pitchFamily="34" charset="0"/>
                <a:sym typeface="Rajdhani"/>
              </a:rPr>
              <a:t>Critical Infrastrucure Security</a:t>
            </a:r>
            <a:endParaRPr lang="en-US" b="1" kern="0" dirty="0">
              <a:latin typeface="Segoe UI" panose="020B0502040204020203" pitchFamily="34" charset="0"/>
              <a:ea typeface="Rajdhani"/>
              <a:cs typeface="Segoe UI" panose="020B0502040204020203" pitchFamily="34" charset="0"/>
              <a:sym typeface="Rajdhani"/>
            </a:endParaRPr>
          </a:p>
        </p:txBody>
      </p:sp>
      <p:sp>
        <p:nvSpPr>
          <p:cNvPr id="97" name="Google Shape;710;p36">
            <a:extLst>
              <a:ext uri="{FF2B5EF4-FFF2-40B4-BE49-F238E27FC236}">
                <a16:creationId xmlns:a16="http://schemas.microsoft.com/office/drawing/2014/main" id="{DC9AF093-AA62-9537-E600-69F8025AF54A}"/>
              </a:ext>
            </a:extLst>
          </p:cNvPr>
          <p:cNvSpPr/>
          <p:nvPr/>
        </p:nvSpPr>
        <p:spPr>
          <a:xfrm>
            <a:off x="2734292" y="3171389"/>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8" name="Google Shape;711;p36">
            <a:extLst>
              <a:ext uri="{FF2B5EF4-FFF2-40B4-BE49-F238E27FC236}">
                <a16:creationId xmlns:a16="http://schemas.microsoft.com/office/drawing/2014/main" id="{DB3B4E14-BA6A-ED68-5322-DF3541B82B33}"/>
              </a:ext>
            </a:extLst>
          </p:cNvPr>
          <p:cNvSpPr/>
          <p:nvPr/>
        </p:nvSpPr>
        <p:spPr>
          <a:xfrm>
            <a:off x="4279992" y="3171389"/>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9" name="Google Shape;712;p36">
            <a:extLst>
              <a:ext uri="{FF2B5EF4-FFF2-40B4-BE49-F238E27FC236}">
                <a16:creationId xmlns:a16="http://schemas.microsoft.com/office/drawing/2014/main" id="{BAB1CF23-F0B0-4A1D-A5AA-F05375099C9E}"/>
              </a:ext>
            </a:extLst>
          </p:cNvPr>
          <p:cNvSpPr/>
          <p:nvPr/>
        </p:nvSpPr>
        <p:spPr>
          <a:xfrm>
            <a:off x="5825692" y="3171389"/>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0" name="Google Shape;713;p36">
            <a:extLst>
              <a:ext uri="{FF2B5EF4-FFF2-40B4-BE49-F238E27FC236}">
                <a16:creationId xmlns:a16="http://schemas.microsoft.com/office/drawing/2014/main" id="{6A8DA7B5-86D5-FF9C-6807-E9992CD98417}"/>
              </a:ext>
            </a:extLst>
          </p:cNvPr>
          <p:cNvSpPr/>
          <p:nvPr/>
        </p:nvSpPr>
        <p:spPr>
          <a:xfrm>
            <a:off x="7371392" y="3171389"/>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1" name="Google Shape;714;p36">
            <a:extLst>
              <a:ext uri="{FF2B5EF4-FFF2-40B4-BE49-F238E27FC236}">
                <a16:creationId xmlns:a16="http://schemas.microsoft.com/office/drawing/2014/main" id="{FF428DD7-644F-E733-42D4-2143FB20FFD2}"/>
              </a:ext>
            </a:extLst>
          </p:cNvPr>
          <p:cNvSpPr/>
          <p:nvPr/>
        </p:nvSpPr>
        <p:spPr>
          <a:xfrm>
            <a:off x="8917092" y="3171389"/>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02" name="Google Shape;715;p36">
            <a:extLst>
              <a:ext uri="{FF2B5EF4-FFF2-40B4-BE49-F238E27FC236}">
                <a16:creationId xmlns:a16="http://schemas.microsoft.com/office/drawing/2014/main" id="{20FF3ACD-705A-6618-2D42-09009076245A}"/>
              </a:ext>
            </a:extLst>
          </p:cNvPr>
          <p:cNvCxnSpPr>
            <a:stCxn id="97" idx="6"/>
            <a:endCxn id="98" idx="2"/>
          </p:cNvCxnSpPr>
          <p:nvPr/>
        </p:nvCxnSpPr>
        <p:spPr>
          <a:xfrm>
            <a:off x="3306992" y="3457739"/>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103" name="Google Shape;716;p36">
            <a:extLst>
              <a:ext uri="{FF2B5EF4-FFF2-40B4-BE49-F238E27FC236}">
                <a16:creationId xmlns:a16="http://schemas.microsoft.com/office/drawing/2014/main" id="{44CCD549-887D-06F5-BDB5-AAF043154AC6}"/>
              </a:ext>
            </a:extLst>
          </p:cNvPr>
          <p:cNvCxnSpPr>
            <a:stCxn id="98" idx="6"/>
            <a:endCxn id="99" idx="2"/>
          </p:cNvCxnSpPr>
          <p:nvPr/>
        </p:nvCxnSpPr>
        <p:spPr>
          <a:xfrm>
            <a:off x="4852692" y="3457739"/>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104" name="Google Shape;717;p36">
            <a:extLst>
              <a:ext uri="{FF2B5EF4-FFF2-40B4-BE49-F238E27FC236}">
                <a16:creationId xmlns:a16="http://schemas.microsoft.com/office/drawing/2014/main" id="{4AB56ABF-046C-09AD-3F7E-408E70FC7F9F}"/>
              </a:ext>
            </a:extLst>
          </p:cNvPr>
          <p:cNvCxnSpPr>
            <a:stCxn id="99" idx="6"/>
            <a:endCxn id="100" idx="2"/>
          </p:cNvCxnSpPr>
          <p:nvPr/>
        </p:nvCxnSpPr>
        <p:spPr>
          <a:xfrm>
            <a:off x="6398392" y="3457739"/>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105" name="Google Shape;718;p36">
            <a:extLst>
              <a:ext uri="{FF2B5EF4-FFF2-40B4-BE49-F238E27FC236}">
                <a16:creationId xmlns:a16="http://schemas.microsoft.com/office/drawing/2014/main" id="{E5BCA05F-3644-9247-7D34-66845C73C070}"/>
              </a:ext>
            </a:extLst>
          </p:cNvPr>
          <p:cNvCxnSpPr>
            <a:stCxn id="100" idx="6"/>
            <a:endCxn id="101" idx="2"/>
          </p:cNvCxnSpPr>
          <p:nvPr/>
        </p:nvCxnSpPr>
        <p:spPr>
          <a:xfrm>
            <a:off x="7944092" y="3457739"/>
            <a:ext cx="972900" cy="0"/>
          </a:xfrm>
          <a:prstGeom prst="straightConnector1">
            <a:avLst/>
          </a:prstGeom>
          <a:noFill/>
          <a:ln w="19050" cap="flat" cmpd="sng">
            <a:solidFill>
              <a:srgbClr val="F3F3F3"/>
            </a:solidFill>
            <a:prstDash val="solid"/>
            <a:round/>
            <a:headEnd type="none" w="med" len="med"/>
            <a:tailEnd type="none" w="med" len="med"/>
          </a:ln>
        </p:spPr>
      </p:cxnSp>
      <p:grpSp>
        <p:nvGrpSpPr>
          <p:cNvPr id="106" name="Group 105">
            <a:extLst>
              <a:ext uri="{FF2B5EF4-FFF2-40B4-BE49-F238E27FC236}">
                <a16:creationId xmlns:a16="http://schemas.microsoft.com/office/drawing/2014/main" id="{BA113303-6B83-A8ED-374C-F8C0898ED2A5}"/>
              </a:ext>
            </a:extLst>
          </p:cNvPr>
          <p:cNvGrpSpPr/>
          <p:nvPr/>
        </p:nvGrpSpPr>
        <p:grpSpPr>
          <a:xfrm>
            <a:off x="2862846" y="3326139"/>
            <a:ext cx="281276" cy="280988"/>
            <a:chOff x="1322804" y="2831125"/>
            <a:chExt cx="281276" cy="280988"/>
          </a:xfrm>
        </p:grpSpPr>
        <p:sp>
          <p:nvSpPr>
            <p:cNvPr id="107" name="Google Shape;725;p36">
              <a:extLst>
                <a:ext uri="{FF2B5EF4-FFF2-40B4-BE49-F238E27FC236}">
                  <a16:creationId xmlns:a16="http://schemas.microsoft.com/office/drawing/2014/main" id="{C7088E38-6E62-5920-114F-25871BD14BDF}"/>
                </a:ext>
              </a:extLst>
            </p:cNvPr>
            <p:cNvSpPr/>
            <p:nvPr/>
          </p:nvSpPr>
          <p:spPr>
            <a:xfrm>
              <a:off x="1322804" y="2831125"/>
              <a:ext cx="215635" cy="215923"/>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8" name="Google Shape;726;p36">
              <a:extLst>
                <a:ext uri="{FF2B5EF4-FFF2-40B4-BE49-F238E27FC236}">
                  <a16:creationId xmlns:a16="http://schemas.microsoft.com/office/drawing/2014/main" id="{FBCF1D89-5439-BD2D-32F2-BFF2E313EAB6}"/>
                </a:ext>
              </a:extLst>
            </p:cNvPr>
            <p:cNvSpPr/>
            <p:nvPr/>
          </p:nvSpPr>
          <p:spPr>
            <a:xfrm>
              <a:off x="1394779" y="2889904"/>
              <a:ext cx="86037" cy="7457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9" name="Google Shape;727;p36">
              <a:extLst>
                <a:ext uri="{FF2B5EF4-FFF2-40B4-BE49-F238E27FC236}">
                  <a16:creationId xmlns:a16="http://schemas.microsoft.com/office/drawing/2014/main" id="{CE57525B-CE4A-EBBF-EDA6-CCB854937FD4}"/>
                </a:ext>
              </a:extLst>
            </p:cNvPr>
            <p:cNvSpPr/>
            <p:nvPr/>
          </p:nvSpPr>
          <p:spPr>
            <a:xfrm>
              <a:off x="1381294" y="2920582"/>
              <a:ext cx="80884" cy="68820"/>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0" name="Google Shape;728;p36">
              <a:extLst>
                <a:ext uri="{FF2B5EF4-FFF2-40B4-BE49-F238E27FC236}">
                  <a16:creationId xmlns:a16="http://schemas.microsoft.com/office/drawing/2014/main" id="{CCE0D9C3-511A-BC9B-FAC3-B901B39C7F48}"/>
                </a:ext>
              </a:extLst>
            </p:cNvPr>
            <p:cNvSpPr/>
            <p:nvPr/>
          </p:nvSpPr>
          <p:spPr>
            <a:xfrm>
              <a:off x="1458999" y="2967032"/>
              <a:ext cx="145081" cy="145081"/>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1" name="Google Shape;729;p36">
              <a:extLst>
                <a:ext uri="{FF2B5EF4-FFF2-40B4-BE49-F238E27FC236}">
                  <a16:creationId xmlns:a16="http://schemas.microsoft.com/office/drawing/2014/main" id="{81182FA9-7D89-6BE6-BC50-83CA037502CF}"/>
                </a:ext>
              </a:extLst>
            </p:cNvPr>
            <p:cNvSpPr/>
            <p:nvPr/>
          </p:nvSpPr>
          <p:spPr>
            <a:xfrm>
              <a:off x="1506003" y="3015192"/>
              <a:ext cx="49340" cy="49339"/>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2" name="Google Shape;730;p36">
              <a:extLst>
                <a:ext uri="{FF2B5EF4-FFF2-40B4-BE49-F238E27FC236}">
                  <a16:creationId xmlns:a16="http://schemas.microsoft.com/office/drawing/2014/main" id="{8A341BD6-1508-3D52-7C75-BE47C4445ED0}"/>
                </a:ext>
              </a:extLst>
            </p:cNvPr>
            <p:cNvSpPr/>
            <p:nvPr/>
          </p:nvSpPr>
          <p:spPr>
            <a:xfrm>
              <a:off x="1404242" y="2912828"/>
              <a:ext cx="53625" cy="53939"/>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13" name="Google Shape;9812;p57">
            <a:extLst>
              <a:ext uri="{FF2B5EF4-FFF2-40B4-BE49-F238E27FC236}">
                <a16:creationId xmlns:a16="http://schemas.microsoft.com/office/drawing/2014/main" id="{6731B6FB-B730-F5B8-6610-BC0DA9A94467}"/>
              </a:ext>
            </a:extLst>
          </p:cNvPr>
          <p:cNvSpPr/>
          <p:nvPr/>
        </p:nvSpPr>
        <p:spPr>
          <a:xfrm>
            <a:off x="7478272" y="3305521"/>
            <a:ext cx="360356" cy="358831"/>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14" name="Group 113">
            <a:extLst>
              <a:ext uri="{FF2B5EF4-FFF2-40B4-BE49-F238E27FC236}">
                <a16:creationId xmlns:a16="http://schemas.microsoft.com/office/drawing/2014/main" id="{FC6A7FF4-F8C2-C9C9-2E96-A7843505FEE1}"/>
              </a:ext>
            </a:extLst>
          </p:cNvPr>
          <p:cNvGrpSpPr/>
          <p:nvPr/>
        </p:nvGrpSpPr>
        <p:grpSpPr>
          <a:xfrm>
            <a:off x="9029601" y="3299971"/>
            <a:ext cx="356655" cy="335425"/>
            <a:chOff x="7489559" y="2804957"/>
            <a:chExt cx="356655" cy="335425"/>
          </a:xfrm>
        </p:grpSpPr>
        <p:sp>
          <p:nvSpPr>
            <p:cNvPr id="115" name="Google Shape;13308;p63">
              <a:extLst>
                <a:ext uri="{FF2B5EF4-FFF2-40B4-BE49-F238E27FC236}">
                  <a16:creationId xmlns:a16="http://schemas.microsoft.com/office/drawing/2014/main" id="{18D68F1C-15D5-1C88-3532-65E858A04A34}"/>
                </a:ext>
              </a:extLst>
            </p:cNvPr>
            <p:cNvSpPr/>
            <p:nvPr/>
          </p:nvSpPr>
          <p:spPr>
            <a:xfrm>
              <a:off x="7489559" y="2804957"/>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6" name="Google Shape;13309;p63">
              <a:extLst>
                <a:ext uri="{FF2B5EF4-FFF2-40B4-BE49-F238E27FC236}">
                  <a16:creationId xmlns:a16="http://schemas.microsoft.com/office/drawing/2014/main" id="{C2E8AABD-051B-4295-E079-634760375783}"/>
                </a:ext>
              </a:extLst>
            </p:cNvPr>
            <p:cNvSpPr/>
            <p:nvPr/>
          </p:nvSpPr>
          <p:spPr>
            <a:xfrm>
              <a:off x="7777589" y="2834527"/>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7" name="Google Shape;13310;p63">
              <a:extLst>
                <a:ext uri="{FF2B5EF4-FFF2-40B4-BE49-F238E27FC236}">
                  <a16:creationId xmlns:a16="http://schemas.microsoft.com/office/drawing/2014/main" id="{B4A6F354-48A2-3D63-4D2A-09FCD52D7251}"/>
                </a:ext>
              </a:extLst>
            </p:cNvPr>
            <p:cNvSpPr/>
            <p:nvPr/>
          </p:nvSpPr>
          <p:spPr>
            <a:xfrm>
              <a:off x="7721122" y="2834527"/>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8" name="Google Shape;13311;p63">
              <a:extLst>
                <a:ext uri="{FF2B5EF4-FFF2-40B4-BE49-F238E27FC236}">
                  <a16:creationId xmlns:a16="http://schemas.microsoft.com/office/drawing/2014/main" id="{5F6C60B6-57B8-5934-146B-B24E3E4C732E}"/>
                </a:ext>
              </a:extLst>
            </p:cNvPr>
            <p:cNvSpPr/>
            <p:nvPr/>
          </p:nvSpPr>
          <p:spPr>
            <a:xfrm>
              <a:off x="7519893" y="2850824"/>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9" name="Google Shape;13312;p63">
              <a:extLst>
                <a:ext uri="{FF2B5EF4-FFF2-40B4-BE49-F238E27FC236}">
                  <a16:creationId xmlns:a16="http://schemas.microsoft.com/office/drawing/2014/main" id="{24A3E2EF-02F5-624B-4202-190B0E94ACE9}"/>
                </a:ext>
              </a:extLst>
            </p:cNvPr>
            <p:cNvSpPr/>
            <p:nvPr/>
          </p:nvSpPr>
          <p:spPr>
            <a:xfrm>
              <a:off x="7777589" y="2952011"/>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 name="Google Shape;13313;p63">
              <a:extLst>
                <a:ext uri="{FF2B5EF4-FFF2-40B4-BE49-F238E27FC236}">
                  <a16:creationId xmlns:a16="http://schemas.microsoft.com/office/drawing/2014/main" id="{86B07D3D-5911-3032-1AAA-53ED4284760F}"/>
                </a:ext>
              </a:extLst>
            </p:cNvPr>
            <p:cNvSpPr/>
            <p:nvPr/>
          </p:nvSpPr>
          <p:spPr>
            <a:xfrm>
              <a:off x="7721122" y="2952011"/>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1" name="Google Shape;13314;p63">
              <a:extLst>
                <a:ext uri="{FF2B5EF4-FFF2-40B4-BE49-F238E27FC236}">
                  <a16:creationId xmlns:a16="http://schemas.microsoft.com/office/drawing/2014/main" id="{DEDC014D-7E13-EF89-4284-032E2BCF2F32}"/>
                </a:ext>
              </a:extLst>
            </p:cNvPr>
            <p:cNvSpPr/>
            <p:nvPr/>
          </p:nvSpPr>
          <p:spPr>
            <a:xfrm>
              <a:off x="7519893" y="2968690"/>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2" name="Google Shape;13315;p63">
              <a:extLst>
                <a:ext uri="{FF2B5EF4-FFF2-40B4-BE49-F238E27FC236}">
                  <a16:creationId xmlns:a16="http://schemas.microsoft.com/office/drawing/2014/main" id="{4B5F403D-9D1C-3E72-E76C-CE69438CA615}"/>
                </a:ext>
              </a:extLst>
            </p:cNvPr>
            <p:cNvSpPr/>
            <p:nvPr/>
          </p:nvSpPr>
          <p:spPr>
            <a:xfrm>
              <a:off x="7777589" y="3069496"/>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3" name="Google Shape;13316;p63">
              <a:extLst>
                <a:ext uri="{FF2B5EF4-FFF2-40B4-BE49-F238E27FC236}">
                  <a16:creationId xmlns:a16="http://schemas.microsoft.com/office/drawing/2014/main" id="{278A334C-EBE2-9253-5949-13D1E5D80C6F}"/>
                </a:ext>
              </a:extLst>
            </p:cNvPr>
            <p:cNvSpPr/>
            <p:nvPr/>
          </p:nvSpPr>
          <p:spPr>
            <a:xfrm>
              <a:off x="7721122" y="3069496"/>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4" name="Google Shape;13317;p63">
              <a:extLst>
                <a:ext uri="{FF2B5EF4-FFF2-40B4-BE49-F238E27FC236}">
                  <a16:creationId xmlns:a16="http://schemas.microsoft.com/office/drawing/2014/main" id="{ABD4EEE6-6E5E-AC27-555E-EBA34C03ADD5}"/>
                </a:ext>
              </a:extLst>
            </p:cNvPr>
            <p:cNvSpPr/>
            <p:nvPr/>
          </p:nvSpPr>
          <p:spPr>
            <a:xfrm>
              <a:off x="7519893" y="3086175"/>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5" name="Google Shape;13318;p63">
              <a:extLst>
                <a:ext uri="{FF2B5EF4-FFF2-40B4-BE49-F238E27FC236}">
                  <a16:creationId xmlns:a16="http://schemas.microsoft.com/office/drawing/2014/main" id="{FE6235FA-1777-7C0D-F2B8-9CBC10F6CF73}"/>
                </a:ext>
              </a:extLst>
            </p:cNvPr>
            <p:cNvSpPr/>
            <p:nvPr/>
          </p:nvSpPr>
          <p:spPr>
            <a:xfrm>
              <a:off x="7519893" y="2984987"/>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26" name="Intelligence" title="Icon of circles connected by crossing lines">
            <a:extLst>
              <a:ext uri="{FF2B5EF4-FFF2-40B4-BE49-F238E27FC236}">
                <a16:creationId xmlns:a16="http://schemas.microsoft.com/office/drawing/2014/main" id="{959C4A89-76BC-69C2-39E3-A7D87ADE0D54}"/>
              </a:ext>
            </a:extLst>
          </p:cNvPr>
          <p:cNvSpPr>
            <a:spLocks noChangeAspect="1" noEditPoints="1"/>
          </p:cNvSpPr>
          <p:nvPr/>
        </p:nvSpPr>
        <p:spPr bwMode="auto">
          <a:xfrm>
            <a:off x="5961500" y="3269636"/>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rgbClr val="F3F3F3"/>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j-ea"/>
              <a:cs typeface="+mj-cs"/>
              <a:sym typeface="Arial"/>
            </a:endParaRPr>
          </a:p>
        </p:txBody>
      </p:sp>
      <p:sp>
        <p:nvSpPr>
          <p:cNvPr id="127" name="globe_2" title="Icon of a sphere made of lines">
            <a:extLst>
              <a:ext uri="{FF2B5EF4-FFF2-40B4-BE49-F238E27FC236}">
                <a16:creationId xmlns:a16="http://schemas.microsoft.com/office/drawing/2014/main" id="{82CACDEC-7DC1-D114-BC93-28A9B7517AEA}"/>
              </a:ext>
            </a:extLst>
          </p:cNvPr>
          <p:cNvSpPr>
            <a:spLocks noChangeAspect="1" noEditPoints="1"/>
          </p:cNvSpPr>
          <p:nvPr/>
        </p:nvSpPr>
        <p:spPr bwMode="auto">
          <a:xfrm>
            <a:off x="4392401" y="326963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F3F3F3"/>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a:ea typeface="+mj-ea"/>
              <a:cs typeface="+mj-cs"/>
              <a:sym typeface="Arial"/>
            </a:endParaRPr>
          </a:p>
        </p:txBody>
      </p:sp>
      <p:sp>
        <p:nvSpPr>
          <p:cNvPr id="128" name="Google Shape;707;p36">
            <a:extLst>
              <a:ext uri="{FF2B5EF4-FFF2-40B4-BE49-F238E27FC236}">
                <a16:creationId xmlns:a16="http://schemas.microsoft.com/office/drawing/2014/main" id="{DFA1DF2A-3EDE-7E17-33E8-A039B1931E4C}"/>
              </a:ext>
            </a:extLst>
          </p:cNvPr>
          <p:cNvSpPr txBox="1">
            <a:spLocks/>
          </p:cNvSpPr>
          <p:nvPr/>
        </p:nvSpPr>
        <p:spPr>
          <a:xfrm>
            <a:off x="5322619" y="3852029"/>
            <a:ext cx="1658400" cy="371400"/>
          </a:xfrm>
          <a:prstGeom prst="rect">
            <a:avLst/>
          </a:prstGeom>
          <a:noFill/>
          <a:ln>
            <a:noFill/>
          </a:ln>
        </p:spPr>
        <p:txBody>
          <a:bodyPr spcFirstLastPara="1" wrap="square" lIns="91425" tIns="255600" rIns="91425" bIns="0"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rgbClr val="F3F3F3"/>
              </a:buClr>
              <a:buFont typeface="Fira Sans Condensed Light"/>
              <a:buNone/>
            </a:pPr>
            <a:r>
              <a:rPr lang="en-US" b="1" kern="0" dirty="0">
                <a:solidFill>
                  <a:srgbClr val="F3F3F3"/>
                </a:solidFill>
                <a:latin typeface="Segoe UI" panose="020B0502040204020203" pitchFamily="34" charset="0"/>
                <a:ea typeface="Rajdhani"/>
                <a:cs typeface="Segoe UI" panose="020B0502040204020203" pitchFamily="34" charset="0"/>
                <a:sym typeface="Rajdhani"/>
              </a:rPr>
              <a:t>IoT Security</a:t>
            </a:r>
          </a:p>
        </p:txBody>
      </p:sp>
      <p:sp>
        <p:nvSpPr>
          <p:cNvPr id="129" name="Google Shape;707;p36">
            <a:extLst>
              <a:ext uri="{FF2B5EF4-FFF2-40B4-BE49-F238E27FC236}">
                <a16:creationId xmlns:a16="http://schemas.microsoft.com/office/drawing/2014/main" id="{1FBC364B-4A09-7782-CF9E-D0B1BBBFD195}"/>
              </a:ext>
            </a:extLst>
          </p:cNvPr>
          <p:cNvSpPr txBox="1">
            <a:spLocks/>
          </p:cNvSpPr>
          <p:nvPr/>
        </p:nvSpPr>
        <p:spPr>
          <a:xfrm>
            <a:off x="8324729" y="3859299"/>
            <a:ext cx="1658400" cy="371400"/>
          </a:xfrm>
          <a:prstGeom prst="rect">
            <a:avLst/>
          </a:prstGeom>
          <a:noFill/>
          <a:ln>
            <a:noFill/>
          </a:ln>
        </p:spPr>
        <p:txBody>
          <a:bodyPr spcFirstLastPara="1" wrap="square" lIns="91425" tIns="255600" rIns="91425" bIns="0"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rgbClr val="F3F3F3"/>
              </a:buClr>
              <a:buFont typeface="Fira Sans Condensed Light"/>
              <a:buNone/>
            </a:pPr>
            <a:r>
              <a:rPr lang="en-US" b="1" kern="0" dirty="0">
                <a:solidFill>
                  <a:srgbClr val="F3F3F3"/>
                </a:solidFill>
                <a:latin typeface="Segoe UI" panose="020B0502040204020203" pitchFamily="34" charset="0"/>
                <a:ea typeface="Rajdhani"/>
                <a:cs typeface="Segoe UI" panose="020B0502040204020203" pitchFamily="34" charset="0"/>
                <a:sym typeface="Rajdhani"/>
              </a:rPr>
              <a:t>Network  Security</a:t>
            </a:r>
          </a:p>
        </p:txBody>
      </p:sp>
      <p:sp>
        <p:nvSpPr>
          <p:cNvPr id="130" name="Google Shape;707;p36">
            <a:extLst>
              <a:ext uri="{FF2B5EF4-FFF2-40B4-BE49-F238E27FC236}">
                <a16:creationId xmlns:a16="http://schemas.microsoft.com/office/drawing/2014/main" id="{C6958B88-B9E1-4182-336B-5C49D66F9613}"/>
              </a:ext>
            </a:extLst>
          </p:cNvPr>
          <p:cNvSpPr txBox="1">
            <a:spLocks/>
          </p:cNvSpPr>
          <p:nvPr/>
        </p:nvSpPr>
        <p:spPr>
          <a:xfrm>
            <a:off x="6828513" y="2690816"/>
            <a:ext cx="1658400" cy="371400"/>
          </a:xfrm>
          <a:prstGeom prst="rect">
            <a:avLst/>
          </a:prstGeom>
          <a:noFill/>
          <a:ln>
            <a:noFill/>
          </a:ln>
        </p:spPr>
        <p:txBody>
          <a:bodyPr spcFirstLastPara="1" wrap="square" lIns="91425" tIns="255600" rIns="91425" bIns="0"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rgbClr val="F3F3F3"/>
              </a:buClr>
              <a:buFont typeface="Fira Sans Condensed Light"/>
              <a:buNone/>
            </a:pPr>
            <a:r>
              <a:rPr lang="en-US" b="1" kern="0" dirty="0">
                <a:solidFill>
                  <a:srgbClr val="F3F3F3"/>
                </a:solidFill>
                <a:latin typeface="Segoe UI" panose="020B0502040204020203" pitchFamily="34" charset="0"/>
                <a:ea typeface="Rajdhani"/>
                <a:cs typeface="Segoe UI" panose="020B0502040204020203" pitchFamily="34" charset="0"/>
                <a:sym typeface="Rajdhani"/>
              </a:rPr>
              <a:t>Cloud Security</a:t>
            </a:r>
          </a:p>
        </p:txBody>
      </p:sp>
      <p:sp>
        <p:nvSpPr>
          <p:cNvPr id="131" name="Google Shape;700;p36">
            <a:extLst>
              <a:ext uri="{FF2B5EF4-FFF2-40B4-BE49-F238E27FC236}">
                <a16:creationId xmlns:a16="http://schemas.microsoft.com/office/drawing/2014/main" id="{0B358362-2930-AE0C-D0DC-C55DED13BE9D}"/>
              </a:ext>
            </a:extLst>
          </p:cNvPr>
          <p:cNvSpPr txBox="1">
            <a:spLocks/>
          </p:cNvSpPr>
          <p:nvPr/>
        </p:nvSpPr>
        <p:spPr>
          <a:xfrm>
            <a:off x="3786892" y="2477021"/>
            <a:ext cx="1532400" cy="783900"/>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rgbClr val="F3F3F3"/>
              </a:buClr>
              <a:buFont typeface="Fira Sans Condensed Light"/>
              <a:buNone/>
            </a:pPr>
            <a:r>
              <a:rPr lang="en-US" sz="1000" kern="0" dirty="0">
                <a:solidFill>
                  <a:srgbClr val="F3F3F3"/>
                </a:solidFill>
                <a:latin typeface="Segoe UI" panose="020B0502040204020203" pitchFamily="34" charset="0"/>
                <a:cs typeface="Segoe UI" panose="020B0502040204020203" pitchFamily="34" charset="0"/>
              </a:rPr>
              <a:t>Web, API, Mobile</a:t>
            </a:r>
          </a:p>
        </p:txBody>
      </p:sp>
      <p:sp>
        <p:nvSpPr>
          <p:cNvPr id="132" name="Google Shape;700;p36">
            <a:extLst>
              <a:ext uri="{FF2B5EF4-FFF2-40B4-BE49-F238E27FC236}">
                <a16:creationId xmlns:a16="http://schemas.microsoft.com/office/drawing/2014/main" id="{89AB99D4-C73F-38C2-5C93-BCC619824F00}"/>
              </a:ext>
            </a:extLst>
          </p:cNvPr>
          <p:cNvSpPr txBox="1">
            <a:spLocks/>
          </p:cNvSpPr>
          <p:nvPr/>
        </p:nvSpPr>
        <p:spPr>
          <a:xfrm>
            <a:off x="5380464" y="4285943"/>
            <a:ext cx="1532400" cy="783900"/>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rgbClr val="F3F3F3"/>
              </a:buClr>
              <a:buFont typeface="Fira Sans Condensed Light"/>
              <a:buNone/>
            </a:pPr>
            <a:r>
              <a:rPr lang="en-US" sz="1000" kern="0" dirty="0">
                <a:solidFill>
                  <a:srgbClr val="F3F3F3"/>
                </a:solidFill>
                <a:latin typeface="Segoe UI" panose="020B0502040204020203" pitchFamily="34" charset="0"/>
                <a:cs typeface="Segoe UI" panose="020B0502040204020203" pitchFamily="34" charset="0"/>
              </a:rPr>
              <a:t>The ‘s’ in IoT stands for Security</a:t>
            </a:r>
          </a:p>
        </p:txBody>
      </p:sp>
      <p:sp>
        <p:nvSpPr>
          <p:cNvPr id="133" name="Google Shape;700;p36">
            <a:extLst>
              <a:ext uri="{FF2B5EF4-FFF2-40B4-BE49-F238E27FC236}">
                <a16:creationId xmlns:a16="http://schemas.microsoft.com/office/drawing/2014/main" id="{AB1A375B-F7FD-3752-8BA3-4F20FDA3D12B}"/>
              </a:ext>
            </a:extLst>
          </p:cNvPr>
          <p:cNvSpPr txBox="1">
            <a:spLocks/>
          </p:cNvSpPr>
          <p:nvPr/>
        </p:nvSpPr>
        <p:spPr>
          <a:xfrm>
            <a:off x="8319167" y="4267428"/>
            <a:ext cx="1532400" cy="783900"/>
          </a:xfrm>
          <a:prstGeom prst="rect">
            <a:avLst/>
          </a:prstGeom>
          <a:noFill/>
          <a:ln>
            <a:noFill/>
          </a:ln>
        </p:spPr>
        <p:txBody>
          <a:bodyPr spcFirstLastPara="1" wrap="square" lIns="91425" tIns="91425" rIns="91425"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Clr>
                <a:srgbClr val="F3F3F3"/>
              </a:buClr>
              <a:buFont typeface="Fira Sans Condensed Light"/>
              <a:buNone/>
            </a:pPr>
            <a:r>
              <a:rPr lang="en-US" sz="1000" kern="0" dirty="0">
                <a:solidFill>
                  <a:srgbClr val="F3F3F3"/>
                </a:solidFill>
                <a:latin typeface="Segoe UI" panose="020B0502040204020203" pitchFamily="34" charset="0"/>
                <a:cs typeface="Segoe UI" panose="020B0502040204020203" pitchFamily="34" charset="0"/>
              </a:rPr>
              <a:t>Securing internal networks.</a:t>
            </a:r>
          </a:p>
        </p:txBody>
      </p:sp>
    </p:spTree>
    <p:extLst>
      <p:ext uri="{BB962C8B-B14F-4D97-AF65-F5344CB8AC3E}">
        <p14:creationId xmlns:p14="http://schemas.microsoft.com/office/powerpoint/2010/main" val="416695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A08 : Mitigation</a:t>
            </a:r>
          </a:p>
        </p:txBody>
      </p:sp>
      <p:sp>
        <p:nvSpPr>
          <p:cNvPr id="6" name="Text Placeholder 5"/>
          <p:cNvSpPr>
            <a:spLocks noGrp="1"/>
          </p:cNvSpPr>
          <p:nvPr>
            <p:ph sz="quarter" idx="10"/>
          </p:nvPr>
        </p:nvSpPr>
        <p:spPr>
          <a:xfrm>
            <a:off x="381953" y="640484"/>
            <a:ext cx="11230580" cy="4505849"/>
          </a:xfrm>
        </p:spPr>
        <p:txBody>
          <a:bodyPr/>
          <a:lstStyle/>
          <a:p>
            <a:pPr algn="just"/>
            <a:r>
              <a:rPr lang="en-US" sz="2400" dirty="0">
                <a:solidFill>
                  <a:schemeClr val="tx1"/>
                </a:solidFill>
              </a:rPr>
              <a:t>Maintain a proper asset register</a:t>
            </a:r>
          </a:p>
          <a:p>
            <a:pPr algn="just"/>
            <a:r>
              <a:rPr lang="en-US" sz="2400" dirty="0">
                <a:solidFill>
                  <a:schemeClr val="tx1"/>
                </a:solidFill>
              </a:rPr>
              <a:t>Use digital signatures or similar mechanisms to verify software is from a trusted source.</a:t>
            </a:r>
          </a:p>
          <a:p>
            <a:pPr algn="just"/>
            <a:r>
              <a:rPr lang="en-US" sz="2400" dirty="0">
                <a:solidFill>
                  <a:schemeClr val="tx1"/>
                </a:solidFill>
              </a:rPr>
              <a:t>Incorporate software supply chain security tools, such as OWASP Dependency Check or OWASP </a:t>
            </a:r>
            <a:r>
              <a:rPr lang="en-US" sz="2400" dirty="0" err="1">
                <a:solidFill>
                  <a:schemeClr val="tx1"/>
                </a:solidFill>
              </a:rPr>
              <a:t>CycloneDX</a:t>
            </a:r>
            <a:r>
              <a:rPr lang="en-US" sz="2400" dirty="0">
                <a:solidFill>
                  <a:schemeClr val="tx1"/>
                </a:solidFill>
              </a:rPr>
              <a:t>, in your security plan.</a:t>
            </a:r>
          </a:p>
          <a:p>
            <a:pPr algn="just"/>
            <a:r>
              <a:rPr lang="en-US" sz="2400" dirty="0">
                <a:solidFill>
                  <a:schemeClr val="tx1"/>
                </a:solidFill>
              </a:rPr>
              <a:t>Implement a code &amp; configuration review process.</a:t>
            </a:r>
          </a:p>
          <a:p>
            <a:pPr algn="just"/>
            <a:r>
              <a:rPr lang="en-US" sz="2400" dirty="0">
                <a:solidFill>
                  <a:schemeClr val="tx1"/>
                </a:solidFill>
              </a:rPr>
              <a:t>Ensure your CI/CD pipeline has proper segregation, configuration, and access control to ensure the integrity of the code.</a:t>
            </a:r>
          </a:p>
          <a:p>
            <a:pPr algn="just"/>
            <a:r>
              <a:rPr lang="en-US" sz="2400" dirty="0">
                <a:solidFill>
                  <a:schemeClr val="tx1"/>
                </a:solidFill>
              </a:rPr>
              <a:t>Ensure libraries and dependencies, such as </a:t>
            </a:r>
            <a:r>
              <a:rPr lang="en-US" sz="2400" dirty="0" err="1">
                <a:solidFill>
                  <a:schemeClr val="tx1"/>
                </a:solidFill>
              </a:rPr>
              <a:t>npm</a:t>
            </a:r>
            <a:r>
              <a:rPr lang="en-US" sz="2400" dirty="0">
                <a:solidFill>
                  <a:schemeClr val="tx1"/>
                </a:solidFill>
              </a:rPr>
              <a:t> or Maven, are consuming trusted repositories. </a:t>
            </a:r>
          </a:p>
          <a:p>
            <a:r>
              <a:rPr lang="en-US" sz="2400" dirty="0">
                <a:solidFill>
                  <a:schemeClr val="tx1"/>
                </a:solidFill>
              </a:rPr>
              <a:t>..</a:t>
            </a:r>
          </a:p>
        </p:txBody>
      </p:sp>
    </p:spTree>
    <p:extLst>
      <p:ext uri="{BB962C8B-B14F-4D97-AF65-F5344CB8AC3E}">
        <p14:creationId xmlns:p14="http://schemas.microsoft.com/office/powerpoint/2010/main" val="48828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979778"/>
            <a:ext cx="11481755" cy="553998"/>
          </a:xfrm>
        </p:spPr>
        <p:txBody>
          <a:bodyPr/>
          <a:lstStyle/>
          <a:p>
            <a:r>
              <a:rPr lang="en-US" dirty="0"/>
              <a:t>A09 : Security Logging and Monitoring Failures</a:t>
            </a:r>
          </a:p>
        </p:txBody>
      </p:sp>
    </p:spTree>
    <p:extLst>
      <p:ext uri="{BB962C8B-B14F-4D97-AF65-F5344CB8AC3E}">
        <p14:creationId xmlns:p14="http://schemas.microsoft.com/office/powerpoint/2010/main" val="8794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A09 : Security Logging and Monitoring Failures</a:t>
            </a:r>
          </a:p>
        </p:txBody>
      </p:sp>
      <p:sp>
        <p:nvSpPr>
          <p:cNvPr id="6" name="Text Placeholder 5"/>
          <p:cNvSpPr>
            <a:spLocks noGrp="1"/>
          </p:cNvSpPr>
          <p:nvPr>
            <p:ph sz="quarter" idx="10"/>
          </p:nvPr>
        </p:nvSpPr>
        <p:spPr>
          <a:xfrm>
            <a:off x="381953" y="640484"/>
            <a:ext cx="11230580" cy="3822585"/>
          </a:xfrm>
        </p:spPr>
        <p:txBody>
          <a:bodyPr/>
          <a:lstStyle/>
          <a:p>
            <a:pPr algn="just"/>
            <a:r>
              <a:rPr lang="en-US" sz="2400" dirty="0">
                <a:solidFill>
                  <a:schemeClr val="tx1"/>
                </a:solidFill>
              </a:rPr>
              <a:t>Attackers rely on insufficient monitoring and timely response to achieve their goals undetected.</a:t>
            </a:r>
          </a:p>
          <a:p>
            <a:pPr algn="just"/>
            <a:endParaRPr lang="en-US" sz="2400" dirty="0">
              <a:solidFill>
                <a:schemeClr val="tx1"/>
              </a:solidFill>
            </a:endParaRPr>
          </a:p>
          <a:p>
            <a:pPr algn="just"/>
            <a:r>
              <a:rPr lang="en-US" sz="2400" dirty="0">
                <a:solidFill>
                  <a:schemeClr val="tx1"/>
                </a:solidFill>
              </a:rPr>
              <a:t>How Does it happen?</a:t>
            </a:r>
          </a:p>
          <a:p>
            <a:pPr lvl="1" algn="just"/>
            <a:r>
              <a:rPr lang="en-US" sz="1700" dirty="0">
                <a:solidFill>
                  <a:schemeClr val="tx1"/>
                </a:solidFill>
              </a:rPr>
              <a:t>Auditable events, such as logins, failed logins &amp; other high value transactions are not logged.</a:t>
            </a:r>
          </a:p>
          <a:p>
            <a:pPr lvl="1" algn="just"/>
            <a:r>
              <a:rPr lang="en-US" sz="1700" dirty="0">
                <a:solidFill>
                  <a:schemeClr val="tx1"/>
                </a:solidFill>
              </a:rPr>
              <a:t>Warnings and errors don’t generate adequate log entries.</a:t>
            </a:r>
          </a:p>
          <a:p>
            <a:pPr lvl="1" algn="just"/>
            <a:r>
              <a:rPr lang="en-US" sz="1700" dirty="0">
                <a:solidFill>
                  <a:schemeClr val="tx1"/>
                </a:solidFill>
              </a:rPr>
              <a:t>Logs are not properly managed.</a:t>
            </a:r>
          </a:p>
          <a:p>
            <a:pPr lvl="1" algn="just"/>
            <a:r>
              <a:rPr lang="en-US" sz="1700" dirty="0">
                <a:solidFill>
                  <a:schemeClr val="tx1"/>
                </a:solidFill>
              </a:rPr>
              <a:t>Appropriate alerting thresholds are not set.</a:t>
            </a:r>
          </a:p>
          <a:p>
            <a:pPr lvl="1" algn="just"/>
            <a:r>
              <a:rPr lang="en-US" sz="1700" dirty="0">
                <a:solidFill>
                  <a:schemeClr val="tx1"/>
                </a:solidFill>
              </a:rPr>
              <a:t>Penetration testing exercises/Scans do not trigger alerts.</a:t>
            </a:r>
          </a:p>
          <a:p>
            <a:pPr lvl="1" algn="just"/>
            <a:r>
              <a:rPr lang="en-US" sz="1700" dirty="0">
                <a:solidFill>
                  <a:schemeClr val="tx1"/>
                </a:solidFill>
              </a:rPr>
              <a:t>Application s unable to detect, escalate, or alert for active attacks in real time.</a:t>
            </a:r>
          </a:p>
          <a:p>
            <a:pPr lvl="1" algn="just"/>
            <a:r>
              <a:rPr lang="en-US" sz="1700" dirty="0">
                <a:solidFill>
                  <a:schemeClr val="tx1"/>
                </a:solidFill>
              </a:rPr>
              <a:t>Logs are not monitored properly.</a:t>
            </a:r>
          </a:p>
        </p:txBody>
      </p:sp>
      <p:pic>
        <p:nvPicPr>
          <p:cNvPr id="3" name="Picture 2">
            <a:extLst>
              <a:ext uri="{FF2B5EF4-FFF2-40B4-BE49-F238E27FC236}">
                <a16:creationId xmlns:a16="http://schemas.microsoft.com/office/drawing/2014/main" id="{D022F5AD-FC16-AC69-35F2-0F5663FB0F4B}"/>
              </a:ext>
            </a:extLst>
          </p:cNvPr>
          <p:cNvPicPr>
            <a:picLocks noChangeAspect="1"/>
          </p:cNvPicPr>
          <p:nvPr/>
        </p:nvPicPr>
        <p:blipFill>
          <a:blip r:embed="rId3"/>
          <a:stretch>
            <a:fillRect/>
          </a:stretch>
        </p:blipFill>
        <p:spPr>
          <a:xfrm>
            <a:off x="5470578" y="4404147"/>
            <a:ext cx="6721422" cy="2453853"/>
          </a:xfrm>
          <a:prstGeom prst="rect">
            <a:avLst/>
          </a:prstGeom>
        </p:spPr>
      </p:pic>
    </p:spTree>
    <p:extLst>
      <p:ext uri="{BB962C8B-B14F-4D97-AF65-F5344CB8AC3E}">
        <p14:creationId xmlns:p14="http://schemas.microsoft.com/office/powerpoint/2010/main" val="18639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A09 : Mitigation</a:t>
            </a:r>
          </a:p>
        </p:txBody>
      </p:sp>
      <p:sp>
        <p:nvSpPr>
          <p:cNvPr id="6" name="Text Placeholder 5"/>
          <p:cNvSpPr>
            <a:spLocks noGrp="1"/>
          </p:cNvSpPr>
          <p:nvPr>
            <p:ph sz="quarter" idx="10"/>
          </p:nvPr>
        </p:nvSpPr>
        <p:spPr>
          <a:xfrm>
            <a:off x="381953" y="640484"/>
            <a:ext cx="11230580" cy="4801314"/>
          </a:xfrm>
        </p:spPr>
        <p:txBody>
          <a:bodyPr/>
          <a:lstStyle/>
          <a:p>
            <a:pPr algn="just"/>
            <a:r>
              <a:rPr lang="en-US" sz="2400" dirty="0">
                <a:solidFill>
                  <a:schemeClr val="tx1"/>
                </a:solidFill>
              </a:rPr>
              <a:t>Ensure all login, access control, and server-side input validation failures are properly logged.</a:t>
            </a:r>
          </a:p>
          <a:p>
            <a:pPr algn="just"/>
            <a:r>
              <a:rPr lang="en-US" sz="2400" dirty="0">
                <a:solidFill>
                  <a:schemeClr val="tx1"/>
                </a:solidFill>
              </a:rPr>
              <a:t>Ensure that logs are generated in a format that log management solutions can easily consume.</a:t>
            </a:r>
          </a:p>
          <a:p>
            <a:pPr algn="just"/>
            <a:r>
              <a:rPr lang="en-US" sz="2400" dirty="0">
                <a:solidFill>
                  <a:schemeClr val="tx1"/>
                </a:solidFill>
              </a:rPr>
              <a:t>Ensure log data is encoded correctly to prevent injections or attacks on the logging or monitoring systems.</a:t>
            </a:r>
          </a:p>
          <a:p>
            <a:pPr algn="just"/>
            <a:r>
              <a:rPr lang="en-US" sz="2400" dirty="0">
                <a:solidFill>
                  <a:schemeClr val="tx1"/>
                </a:solidFill>
              </a:rPr>
              <a:t>Ensure high-value transactions have an audit trail with integrity controls to prevent tampering or deletion, such as append-only database tables or similar.</a:t>
            </a:r>
          </a:p>
          <a:p>
            <a:pPr algn="just"/>
            <a:r>
              <a:rPr lang="en-US" sz="2400" dirty="0" err="1">
                <a:solidFill>
                  <a:schemeClr val="tx1"/>
                </a:solidFill>
              </a:rPr>
              <a:t>DevSecOps</a:t>
            </a:r>
            <a:r>
              <a:rPr lang="en-US" sz="2400" dirty="0">
                <a:solidFill>
                  <a:schemeClr val="tx1"/>
                </a:solidFill>
              </a:rPr>
              <a:t> teams should establish effective monitoring and alerting such that suspicious activities are detected and responded to quickly.</a:t>
            </a:r>
          </a:p>
          <a:p>
            <a:pPr algn="just"/>
            <a:r>
              <a:rPr lang="en-US" sz="2400" dirty="0">
                <a:solidFill>
                  <a:schemeClr val="tx1"/>
                </a:solidFill>
              </a:rPr>
              <a:t>Establish or adopt an incident response and recovery plan, such as National Institute of Standards and Technology (NIST) 800-61r2 or later.</a:t>
            </a:r>
          </a:p>
        </p:txBody>
      </p:sp>
    </p:spTree>
    <p:extLst>
      <p:ext uri="{BB962C8B-B14F-4D97-AF65-F5344CB8AC3E}">
        <p14:creationId xmlns:p14="http://schemas.microsoft.com/office/powerpoint/2010/main" val="252480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979778"/>
            <a:ext cx="11481755" cy="553998"/>
          </a:xfrm>
        </p:spPr>
        <p:txBody>
          <a:bodyPr/>
          <a:lstStyle/>
          <a:p>
            <a:r>
              <a:rPr lang="en-US" dirty="0"/>
              <a:t>A10 : Server-Side Request Forgery (SSRF)</a:t>
            </a:r>
          </a:p>
        </p:txBody>
      </p:sp>
    </p:spTree>
    <p:extLst>
      <p:ext uri="{BB962C8B-B14F-4D97-AF65-F5344CB8AC3E}">
        <p14:creationId xmlns:p14="http://schemas.microsoft.com/office/powerpoint/2010/main" val="69252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A10 : SSRF</a:t>
            </a:r>
          </a:p>
        </p:txBody>
      </p:sp>
      <p:sp>
        <p:nvSpPr>
          <p:cNvPr id="6" name="Text Placeholder 5"/>
          <p:cNvSpPr>
            <a:spLocks noGrp="1"/>
          </p:cNvSpPr>
          <p:nvPr>
            <p:ph sz="quarter" idx="10"/>
          </p:nvPr>
        </p:nvSpPr>
        <p:spPr>
          <a:xfrm>
            <a:off x="381953" y="640484"/>
            <a:ext cx="11230580" cy="3410164"/>
          </a:xfrm>
        </p:spPr>
        <p:txBody>
          <a:bodyPr/>
          <a:lstStyle/>
          <a:p>
            <a:pPr algn="just"/>
            <a:r>
              <a:rPr lang="en-US" sz="2400" dirty="0">
                <a:solidFill>
                  <a:schemeClr val="tx1"/>
                </a:solidFill>
              </a:rPr>
              <a:t>SSRF flaws occur whenever a web application is fetching a remote resource without validating the user-supplied URL.</a:t>
            </a:r>
          </a:p>
          <a:p>
            <a:pPr marL="0" indent="0" algn="just">
              <a:buNone/>
            </a:pPr>
            <a:endParaRPr lang="en-US" sz="2400" dirty="0">
              <a:solidFill>
                <a:schemeClr val="tx1"/>
              </a:solidFill>
            </a:endParaRPr>
          </a:p>
          <a:p>
            <a:pPr algn="just"/>
            <a:r>
              <a:rPr lang="en-US" sz="2400" dirty="0">
                <a:solidFill>
                  <a:schemeClr val="tx1"/>
                </a:solidFill>
              </a:rPr>
              <a:t>In a Server-Side Request Forgery (SSRF) attack, the attacker can abuse functionality on the server to read or update internal resources.​</a:t>
            </a:r>
          </a:p>
          <a:p>
            <a:pPr lvl="5" algn="just"/>
            <a:r>
              <a:rPr lang="en-US" dirty="0">
                <a:solidFill>
                  <a:schemeClr val="tx1"/>
                </a:solidFill>
              </a:rPr>
              <a:t>Reading server configuration such as metadata​	</a:t>
            </a:r>
          </a:p>
          <a:p>
            <a:pPr lvl="5" algn="just"/>
            <a:r>
              <a:rPr lang="en-US" dirty="0">
                <a:solidFill>
                  <a:schemeClr val="tx1"/>
                </a:solidFill>
              </a:rPr>
              <a:t>Connecting to internal services like http enabled databases​</a:t>
            </a:r>
          </a:p>
          <a:p>
            <a:pPr lvl="5" algn="just"/>
            <a:r>
              <a:rPr lang="en-US" dirty="0">
                <a:solidFill>
                  <a:schemeClr val="tx1"/>
                </a:solidFill>
              </a:rPr>
              <a:t>Performing requests towards internal services which are not intended to be exposed</a:t>
            </a:r>
          </a:p>
        </p:txBody>
      </p:sp>
    </p:spTree>
    <p:extLst>
      <p:ext uri="{BB962C8B-B14F-4D97-AF65-F5344CB8AC3E}">
        <p14:creationId xmlns:p14="http://schemas.microsoft.com/office/powerpoint/2010/main" val="336313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553998"/>
          </a:xfrm>
        </p:spPr>
        <p:txBody>
          <a:bodyPr/>
          <a:lstStyle/>
          <a:p>
            <a:r>
              <a:rPr lang="en-US" dirty="0"/>
              <a:t>A10 : SSRF</a:t>
            </a:r>
          </a:p>
        </p:txBody>
      </p:sp>
      <p:pic>
        <p:nvPicPr>
          <p:cNvPr id="7" name="Content Placeholder 6">
            <a:extLst>
              <a:ext uri="{FF2B5EF4-FFF2-40B4-BE49-F238E27FC236}">
                <a16:creationId xmlns:a16="http://schemas.microsoft.com/office/drawing/2014/main" id="{B7B74631-5196-177D-6008-30995FCB36BF}"/>
              </a:ext>
            </a:extLst>
          </p:cNvPr>
          <p:cNvPicPr>
            <a:picLocks noGrp="1" noChangeAspect="1"/>
          </p:cNvPicPr>
          <p:nvPr>
            <p:ph sz="quarter" idx="10"/>
          </p:nvPr>
        </p:nvPicPr>
        <p:blipFill>
          <a:blip r:embed="rId3"/>
          <a:stretch>
            <a:fillRect/>
          </a:stretch>
        </p:blipFill>
        <p:spPr>
          <a:xfrm>
            <a:off x="560775" y="1313448"/>
            <a:ext cx="461037" cy="500110"/>
          </a:xfrm>
          <a:noFill/>
          <a:ln>
            <a:noFill/>
          </a:ln>
        </p:spPr>
      </p:pic>
      <p:grpSp>
        <p:nvGrpSpPr>
          <p:cNvPr id="45" name="Group 44">
            <a:extLst>
              <a:ext uri="{FF2B5EF4-FFF2-40B4-BE49-F238E27FC236}">
                <a16:creationId xmlns:a16="http://schemas.microsoft.com/office/drawing/2014/main" id="{C64EC278-3FE8-42E9-08C2-0AF894C8EDD9}"/>
              </a:ext>
            </a:extLst>
          </p:cNvPr>
          <p:cNvGrpSpPr/>
          <p:nvPr/>
        </p:nvGrpSpPr>
        <p:grpSpPr>
          <a:xfrm>
            <a:off x="6002367" y="337955"/>
            <a:ext cx="6043858" cy="1225548"/>
            <a:chOff x="6002367" y="337955"/>
            <a:chExt cx="6043858" cy="1225548"/>
          </a:xfrm>
        </p:grpSpPr>
        <p:sp>
          <p:nvSpPr>
            <p:cNvPr id="21" name="TextBox 20">
              <a:extLst>
                <a:ext uri="{FF2B5EF4-FFF2-40B4-BE49-F238E27FC236}">
                  <a16:creationId xmlns:a16="http://schemas.microsoft.com/office/drawing/2014/main" id="{E6750554-7F6B-D02F-F476-E83E06EAC733}"/>
                </a:ext>
              </a:extLst>
            </p:cNvPr>
            <p:cNvSpPr txBox="1"/>
            <p:nvPr/>
          </p:nvSpPr>
          <p:spPr>
            <a:xfrm>
              <a:off x="6768023" y="337955"/>
              <a:ext cx="5278202" cy="830997"/>
            </a:xfrm>
            <a:prstGeom prst="rect">
              <a:avLst/>
            </a:prstGeom>
            <a:noFill/>
          </p:spPr>
          <p:txBody>
            <a:bodyPr wrap="square">
              <a:spAutoFit/>
            </a:bodyPr>
            <a:lstStyle/>
            <a:p>
              <a:r>
                <a:rPr lang="en-US" sz="1200" dirty="0"/>
                <a:t>POST /product/stock HTTP/1.0</a:t>
              </a:r>
            </a:p>
            <a:p>
              <a:r>
                <a:rPr lang="en-US" sz="1200" dirty="0"/>
                <a:t>..</a:t>
              </a:r>
            </a:p>
            <a:p>
              <a:r>
                <a:rPr lang="en-US" sz="1200" dirty="0"/>
                <a:t>..</a:t>
              </a:r>
            </a:p>
            <a:p>
              <a:r>
                <a:rPr lang="en-US" sz="1200" dirty="0" err="1"/>
                <a:t>stockApi</a:t>
              </a:r>
              <a:r>
                <a:rPr lang="en-US" sz="1200" dirty="0"/>
                <a:t>=http://stock.weliketoshop.net/product/stock/check?productId=6</a:t>
              </a:r>
              <a:endParaRPr lang="en-KE" sz="1200" dirty="0"/>
            </a:p>
          </p:txBody>
        </p:sp>
        <p:cxnSp>
          <p:nvCxnSpPr>
            <p:cNvPr id="26" name="Connector: Curved 25">
              <a:extLst>
                <a:ext uri="{FF2B5EF4-FFF2-40B4-BE49-F238E27FC236}">
                  <a16:creationId xmlns:a16="http://schemas.microsoft.com/office/drawing/2014/main" id="{0B4EB8C9-259D-F042-5E40-54950DA2F1A5}"/>
                </a:ext>
              </a:extLst>
            </p:cNvPr>
            <p:cNvCxnSpPr>
              <a:stCxn id="10" idx="3"/>
              <a:endCxn id="21" idx="1"/>
            </p:cNvCxnSpPr>
            <p:nvPr/>
          </p:nvCxnSpPr>
          <p:spPr>
            <a:xfrm flipV="1">
              <a:off x="6002367" y="753454"/>
              <a:ext cx="765656" cy="810049"/>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43" name="Picture 42">
            <a:extLst>
              <a:ext uri="{FF2B5EF4-FFF2-40B4-BE49-F238E27FC236}">
                <a16:creationId xmlns:a16="http://schemas.microsoft.com/office/drawing/2014/main" id="{C08EC370-CBAE-6DE8-3368-BBCCADC67965}"/>
              </a:ext>
            </a:extLst>
          </p:cNvPr>
          <p:cNvPicPr>
            <a:picLocks noChangeAspect="1"/>
          </p:cNvPicPr>
          <p:nvPr/>
        </p:nvPicPr>
        <p:blipFill>
          <a:blip r:embed="rId4"/>
          <a:stretch>
            <a:fillRect/>
          </a:stretch>
        </p:blipFill>
        <p:spPr>
          <a:xfrm>
            <a:off x="6913799" y="5468681"/>
            <a:ext cx="5278202" cy="1389319"/>
          </a:xfrm>
          <a:prstGeom prst="rect">
            <a:avLst/>
          </a:prstGeom>
        </p:spPr>
      </p:pic>
      <p:grpSp>
        <p:nvGrpSpPr>
          <p:cNvPr id="48" name="Group 47">
            <a:extLst>
              <a:ext uri="{FF2B5EF4-FFF2-40B4-BE49-F238E27FC236}">
                <a16:creationId xmlns:a16="http://schemas.microsoft.com/office/drawing/2014/main" id="{23BA3B1B-8367-37A4-6CB9-C5CD35E38938}"/>
              </a:ext>
            </a:extLst>
          </p:cNvPr>
          <p:cNvGrpSpPr/>
          <p:nvPr/>
        </p:nvGrpSpPr>
        <p:grpSpPr>
          <a:xfrm>
            <a:off x="381953" y="2486521"/>
            <a:ext cx="11740880" cy="1434177"/>
            <a:chOff x="381953" y="2486521"/>
            <a:chExt cx="11740880" cy="1434177"/>
          </a:xfrm>
        </p:grpSpPr>
        <p:grpSp>
          <p:nvGrpSpPr>
            <p:cNvPr id="46" name="Group 45">
              <a:extLst>
                <a:ext uri="{FF2B5EF4-FFF2-40B4-BE49-F238E27FC236}">
                  <a16:creationId xmlns:a16="http://schemas.microsoft.com/office/drawing/2014/main" id="{D23AF5E3-DFB9-2693-D709-D38B5FA59058}"/>
                </a:ext>
              </a:extLst>
            </p:cNvPr>
            <p:cNvGrpSpPr/>
            <p:nvPr/>
          </p:nvGrpSpPr>
          <p:grpSpPr>
            <a:xfrm>
              <a:off x="4990775" y="2486521"/>
              <a:ext cx="7132058" cy="1434177"/>
              <a:chOff x="4990775" y="2486521"/>
              <a:chExt cx="7132058" cy="1434177"/>
            </a:xfrm>
          </p:grpSpPr>
          <p:pic>
            <p:nvPicPr>
              <p:cNvPr id="28" name="Picture 27">
                <a:extLst>
                  <a:ext uri="{FF2B5EF4-FFF2-40B4-BE49-F238E27FC236}">
                    <a16:creationId xmlns:a16="http://schemas.microsoft.com/office/drawing/2014/main" id="{D4FE85A1-5DE6-9F76-3A1A-FF663F8EBD3B}"/>
                  </a:ext>
                </a:extLst>
              </p:cNvPr>
              <p:cNvPicPr>
                <a:picLocks noChangeAspect="1"/>
              </p:cNvPicPr>
              <p:nvPr/>
            </p:nvPicPr>
            <p:blipFill>
              <a:blip r:embed="rId5"/>
              <a:stretch>
                <a:fillRect/>
              </a:stretch>
            </p:blipFill>
            <p:spPr>
              <a:xfrm>
                <a:off x="4990775" y="2486521"/>
                <a:ext cx="1011591" cy="616823"/>
              </a:xfrm>
              <a:prstGeom prst="rect">
                <a:avLst/>
              </a:prstGeom>
              <a:solidFill>
                <a:schemeClr val="tx2">
                  <a:lumMod val="10000"/>
                </a:schemeClr>
              </a:solidFill>
              <a:ln>
                <a:noFill/>
              </a:ln>
            </p:spPr>
          </p:pic>
          <p:cxnSp>
            <p:nvCxnSpPr>
              <p:cNvPr id="33" name="Connector: Curved 32">
                <a:extLst>
                  <a:ext uri="{FF2B5EF4-FFF2-40B4-BE49-F238E27FC236}">
                    <a16:creationId xmlns:a16="http://schemas.microsoft.com/office/drawing/2014/main" id="{040B6007-B489-2641-C1D0-6C51DC0B64F0}"/>
                  </a:ext>
                </a:extLst>
              </p:cNvPr>
              <p:cNvCxnSpPr>
                <a:stCxn id="28" idx="3"/>
              </p:cNvCxnSpPr>
              <p:nvPr/>
            </p:nvCxnSpPr>
            <p:spPr>
              <a:xfrm>
                <a:off x="6002366" y="2794933"/>
                <a:ext cx="855634" cy="710267"/>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41005D1-FCF8-E1FB-2E2C-ACAF4C14CF04}"/>
                  </a:ext>
                </a:extLst>
              </p:cNvPr>
              <p:cNvSpPr txBox="1"/>
              <p:nvPr/>
            </p:nvSpPr>
            <p:spPr>
              <a:xfrm>
                <a:off x="6844631" y="3089701"/>
                <a:ext cx="5278202" cy="830997"/>
              </a:xfrm>
              <a:prstGeom prst="rect">
                <a:avLst/>
              </a:prstGeom>
              <a:noFill/>
            </p:spPr>
            <p:txBody>
              <a:bodyPr wrap="square">
                <a:spAutoFit/>
              </a:bodyPr>
              <a:lstStyle/>
              <a:p>
                <a:r>
                  <a:rPr lang="en-US" sz="1200" dirty="0"/>
                  <a:t>POST /product/stock HTTP/1.0</a:t>
                </a:r>
              </a:p>
              <a:p>
                <a:r>
                  <a:rPr lang="en-US" sz="1200" dirty="0"/>
                  <a:t>..</a:t>
                </a:r>
              </a:p>
              <a:p>
                <a:r>
                  <a:rPr lang="en-US" sz="1200" dirty="0"/>
                  <a:t>..</a:t>
                </a:r>
              </a:p>
              <a:p>
                <a:r>
                  <a:rPr lang="en-US" sz="1200" dirty="0" err="1"/>
                  <a:t>stockApi</a:t>
                </a:r>
                <a:r>
                  <a:rPr lang="en-US" sz="1200" dirty="0"/>
                  <a:t>=</a:t>
                </a:r>
                <a:r>
                  <a:rPr lang="en-US" sz="1200" dirty="0">
                    <a:solidFill>
                      <a:srgbClr val="FF0000"/>
                    </a:solidFill>
                  </a:rPr>
                  <a:t>http://localhost/admin</a:t>
                </a:r>
                <a:endParaRPr lang="en-KE" sz="1200" dirty="0">
                  <a:solidFill>
                    <a:srgbClr val="FF0000"/>
                  </a:solidFill>
                </a:endParaRPr>
              </a:p>
            </p:txBody>
          </p:sp>
        </p:grpSp>
        <p:sp>
          <p:nvSpPr>
            <p:cNvPr id="47" name="TextBox 46">
              <a:extLst>
                <a:ext uri="{FF2B5EF4-FFF2-40B4-BE49-F238E27FC236}">
                  <a16:creationId xmlns:a16="http://schemas.microsoft.com/office/drawing/2014/main" id="{ACAC3405-DA42-7A73-5A7E-2F000AEB7E1F}"/>
                </a:ext>
              </a:extLst>
            </p:cNvPr>
            <p:cNvSpPr txBox="1"/>
            <p:nvPr/>
          </p:nvSpPr>
          <p:spPr>
            <a:xfrm>
              <a:off x="381953" y="2703164"/>
              <a:ext cx="25377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Scenario #1</a:t>
              </a:r>
              <a:endParaRPr lang="en-KE" sz="2000" dirty="0" err="1">
                <a:gradFill>
                  <a:gsLst>
                    <a:gs pos="2917">
                      <a:schemeClr val="tx1"/>
                    </a:gs>
                    <a:gs pos="30000">
                      <a:schemeClr val="tx1"/>
                    </a:gs>
                  </a:gsLst>
                  <a:lin ang="5400000" scaled="0"/>
                </a:gradFill>
              </a:endParaRPr>
            </a:p>
          </p:txBody>
        </p:sp>
      </p:grpSp>
      <p:grpSp>
        <p:nvGrpSpPr>
          <p:cNvPr id="51" name="Group 50">
            <a:extLst>
              <a:ext uri="{FF2B5EF4-FFF2-40B4-BE49-F238E27FC236}">
                <a16:creationId xmlns:a16="http://schemas.microsoft.com/office/drawing/2014/main" id="{E344EE9B-CC09-C030-FAAE-4021A6EDECCD}"/>
              </a:ext>
            </a:extLst>
          </p:cNvPr>
          <p:cNvGrpSpPr/>
          <p:nvPr/>
        </p:nvGrpSpPr>
        <p:grpSpPr>
          <a:xfrm>
            <a:off x="381952" y="4020611"/>
            <a:ext cx="11810048" cy="1494542"/>
            <a:chOff x="381952" y="4020611"/>
            <a:chExt cx="11810048" cy="1494542"/>
          </a:xfrm>
        </p:grpSpPr>
        <p:pic>
          <p:nvPicPr>
            <p:cNvPr id="37" name="Picture 36">
              <a:extLst>
                <a:ext uri="{FF2B5EF4-FFF2-40B4-BE49-F238E27FC236}">
                  <a16:creationId xmlns:a16="http://schemas.microsoft.com/office/drawing/2014/main" id="{AC2CAB6F-0B44-60CB-9779-BCC7992A8B15}"/>
                </a:ext>
              </a:extLst>
            </p:cNvPr>
            <p:cNvPicPr>
              <a:picLocks noChangeAspect="1"/>
            </p:cNvPicPr>
            <p:nvPr/>
          </p:nvPicPr>
          <p:blipFill>
            <a:blip r:embed="rId5"/>
            <a:stretch>
              <a:fillRect/>
            </a:stretch>
          </p:blipFill>
          <p:spPr>
            <a:xfrm>
              <a:off x="4990775" y="4020611"/>
              <a:ext cx="1011591" cy="616823"/>
            </a:xfrm>
            <a:prstGeom prst="rect">
              <a:avLst/>
            </a:prstGeom>
            <a:solidFill>
              <a:schemeClr val="tx2">
                <a:lumMod val="10000"/>
              </a:schemeClr>
            </a:solidFill>
            <a:ln>
              <a:noFill/>
            </a:ln>
          </p:spPr>
        </p:pic>
        <p:cxnSp>
          <p:nvCxnSpPr>
            <p:cNvPr id="39" name="Connector: Curved 38">
              <a:extLst>
                <a:ext uri="{FF2B5EF4-FFF2-40B4-BE49-F238E27FC236}">
                  <a16:creationId xmlns:a16="http://schemas.microsoft.com/office/drawing/2014/main" id="{90AC7B48-CB83-ADB5-8CAC-6E8BAA3C246A}"/>
                </a:ext>
              </a:extLst>
            </p:cNvPr>
            <p:cNvCxnSpPr>
              <a:cxnSpLocks/>
              <a:stCxn id="37" idx="3"/>
            </p:cNvCxnSpPr>
            <p:nvPr/>
          </p:nvCxnSpPr>
          <p:spPr>
            <a:xfrm>
              <a:off x="6002366" y="4329023"/>
              <a:ext cx="855634" cy="710267"/>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D72856-4FFC-0FBD-1E63-BB54D948D33E}"/>
                </a:ext>
              </a:extLst>
            </p:cNvPr>
            <p:cNvSpPr txBox="1"/>
            <p:nvPr/>
          </p:nvSpPr>
          <p:spPr>
            <a:xfrm>
              <a:off x="6913798" y="4684156"/>
              <a:ext cx="5278202" cy="830997"/>
            </a:xfrm>
            <a:prstGeom prst="rect">
              <a:avLst/>
            </a:prstGeom>
            <a:noFill/>
          </p:spPr>
          <p:txBody>
            <a:bodyPr wrap="square">
              <a:spAutoFit/>
            </a:bodyPr>
            <a:lstStyle/>
            <a:p>
              <a:r>
                <a:rPr lang="en-US" sz="1200" dirty="0"/>
                <a:t>POST /product/stock HTTP/1.0</a:t>
              </a:r>
            </a:p>
            <a:p>
              <a:r>
                <a:rPr lang="en-US" sz="1200" dirty="0"/>
                <a:t>..</a:t>
              </a:r>
            </a:p>
            <a:p>
              <a:r>
                <a:rPr lang="en-US" sz="1200" dirty="0"/>
                <a:t>..</a:t>
              </a:r>
            </a:p>
            <a:p>
              <a:r>
                <a:rPr lang="en-US" sz="1200" dirty="0" err="1"/>
                <a:t>stockApi</a:t>
              </a:r>
              <a:r>
                <a:rPr lang="en-US" sz="1200" dirty="0"/>
                <a:t>=</a:t>
              </a:r>
              <a:r>
                <a:rPr lang="en-US" sz="1200" dirty="0">
                  <a:solidFill>
                    <a:srgbClr val="FF0000"/>
                  </a:solidFill>
                </a:rPr>
                <a:t>http://169.254.169.254/latest/meta-data/&lt;</a:t>
              </a:r>
              <a:r>
                <a:rPr lang="en-US" sz="1200" i="1" dirty="0">
                  <a:solidFill>
                    <a:srgbClr val="FF0000"/>
                  </a:solidFill>
                </a:rPr>
                <a:t>instance-id</a:t>
              </a:r>
              <a:r>
                <a:rPr lang="en-US" sz="1200" dirty="0">
                  <a:solidFill>
                    <a:srgbClr val="FF0000"/>
                  </a:solidFill>
                </a:rPr>
                <a:t>&gt;</a:t>
              </a:r>
              <a:endParaRPr lang="en-KE" sz="1200" dirty="0">
                <a:solidFill>
                  <a:srgbClr val="FF0000"/>
                </a:solidFill>
              </a:endParaRPr>
            </a:p>
          </p:txBody>
        </p:sp>
        <p:sp>
          <p:nvSpPr>
            <p:cNvPr id="50" name="TextBox 49">
              <a:extLst>
                <a:ext uri="{FF2B5EF4-FFF2-40B4-BE49-F238E27FC236}">
                  <a16:creationId xmlns:a16="http://schemas.microsoft.com/office/drawing/2014/main" id="{5CFFA67D-3759-3C64-A669-D447C0C76145}"/>
                </a:ext>
              </a:extLst>
            </p:cNvPr>
            <p:cNvSpPr txBox="1"/>
            <p:nvPr/>
          </p:nvSpPr>
          <p:spPr>
            <a:xfrm>
              <a:off x="381952" y="4175133"/>
              <a:ext cx="25377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Scenario #2</a:t>
              </a:r>
              <a:endParaRPr lang="en-KE" sz="2000" dirty="0" err="1">
                <a:gradFill>
                  <a:gsLst>
                    <a:gs pos="2917">
                      <a:schemeClr val="tx1"/>
                    </a:gs>
                    <a:gs pos="30000">
                      <a:schemeClr val="tx1"/>
                    </a:gs>
                  </a:gsLst>
                  <a:lin ang="5400000" scaled="0"/>
                </a:gradFill>
              </a:endParaRPr>
            </a:p>
          </p:txBody>
        </p:sp>
      </p:grpSp>
      <p:grpSp>
        <p:nvGrpSpPr>
          <p:cNvPr id="58" name="Group 57">
            <a:extLst>
              <a:ext uri="{FF2B5EF4-FFF2-40B4-BE49-F238E27FC236}">
                <a16:creationId xmlns:a16="http://schemas.microsoft.com/office/drawing/2014/main" id="{F1164410-4040-171F-7A3A-E3C09BAA9829}"/>
              </a:ext>
            </a:extLst>
          </p:cNvPr>
          <p:cNvGrpSpPr/>
          <p:nvPr/>
        </p:nvGrpSpPr>
        <p:grpSpPr>
          <a:xfrm>
            <a:off x="1073426" y="1255091"/>
            <a:ext cx="5181600" cy="886993"/>
            <a:chOff x="1073426" y="1255091"/>
            <a:chExt cx="5181600" cy="886993"/>
          </a:xfrm>
        </p:grpSpPr>
        <p:grpSp>
          <p:nvGrpSpPr>
            <p:cNvPr id="44" name="Group 43">
              <a:extLst>
                <a:ext uri="{FF2B5EF4-FFF2-40B4-BE49-F238E27FC236}">
                  <a16:creationId xmlns:a16="http://schemas.microsoft.com/office/drawing/2014/main" id="{DB98DA77-2C03-BA21-3C41-123CC4F5CCB0}"/>
                </a:ext>
              </a:extLst>
            </p:cNvPr>
            <p:cNvGrpSpPr/>
            <p:nvPr/>
          </p:nvGrpSpPr>
          <p:grpSpPr>
            <a:xfrm>
              <a:off x="1073426" y="1255091"/>
              <a:ext cx="4928941" cy="616823"/>
              <a:chOff x="1073426" y="1255091"/>
              <a:chExt cx="4928941" cy="616823"/>
            </a:xfrm>
          </p:grpSpPr>
          <p:pic>
            <p:nvPicPr>
              <p:cNvPr id="10" name="Picture 9">
                <a:extLst>
                  <a:ext uri="{FF2B5EF4-FFF2-40B4-BE49-F238E27FC236}">
                    <a16:creationId xmlns:a16="http://schemas.microsoft.com/office/drawing/2014/main" id="{E4C049FE-9EF1-F88B-B4C8-125D6E59D936}"/>
                  </a:ext>
                </a:extLst>
              </p:cNvPr>
              <p:cNvPicPr>
                <a:picLocks noChangeAspect="1"/>
              </p:cNvPicPr>
              <p:nvPr/>
            </p:nvPicPr>
            <p:blipFill>
              <a:blip r:embed="rId5"/>
              <a:stretch>
                <a:fillRect/>
              </a:stretch>
            </p:blipFill>
            <p:spPr>
              <a:xfrm>
                <a:off x="4990776" y="1255091"/>
                <a:ext cx="1011591" cy="616823"/>
              </a:xfrm>
              <a:prstGeom prst="rect">
                <a:avLst/>
              </a:prstGeom>
              <a:solidFill>
                <a:schemeClr val="tx2">
                  <a:lumMod val="10000"/>
                </a:schemeClr>
              </a:solidFill>
              <a:ln>
                <a:noFill/>
              </a:ln>
            </p:spPr>
          </p:pic>
          <p:cxnSp>
            <p:nvCxnSpPr>
              <p:cNvPr id="19" name="Straight Connector 18">
                <a:extLst>
                  <a:ext uri="{FF2B5EF4-FFF2-40B4-BE49-F238E27FC236}">
                    <a16:creationId xmlns:a16="http://schemas.microsoft.com/office/drawing/2014/main" id="{5378AD11-4A53-EB80-B176-FA927F50C84E}"/>
                  </a:ext>
                </a:extLst>
              </p:cNvPr>
              <p:cNvCxnSpPr>
                <a:cxnSpLocks/>
                <a:endCxn id="10" idx="1"/>
              </p:cNvCxnSpPr>
              <p:nvPr/>
            </p:nvCxnSpPr>
            <p:spPr>
              <a:xfrm>
                <a:off x="1073426" y="1563503"/>
                <a:ext cx="391735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940061D8-0574-DD80-D2F4-33C60200D9F0}"/>
                </a:ext>
              </a:extLst>
            </p:cNvPr>
            <p:cNvSpPr txBox="1"/>
            <p:nvPr/>
          </p:nvSpPr>
          <p:spPr>
            <a:xfrm>
              <a:off x="5076914" y="1988196"/>
              <a:ext cx="1178112"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Vulnerable App</a:t>
              </a:r>
              <a:endParaRPr lang="en-KE" sz="10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647863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ACA96994-EC98-9CC6-E115-9C570573F4D9}"/>
              </a:ext>
            </a:extLst>
          </p:cNvPr>
          <p:cNvSpPr txBox="1">
            <a:spLocks/>
          </p:cNvSpPr>
          <p:nvPr/>
        </p:nvSpPr>
        <p:spPr>
          <a:xfrm>
            <a:off x="584200" y="8594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A10 – SSRF</a:t>
            </a:r>
          </a:p>
        </p:txBody>
      </p:sp>
      <p:pic>
        <p:nvPicPr>
          <p:cNvPr id="4" name="Picture 3">
            <a:extLst>
              <a:ext uri="{FF2B5EF4-FFF2-40B4-BE49-F238E27FC236}">
                <a16:creationId xmlns:a16="http://schemas.microsoft.com/office/drawing/2014/main" id="{E3122031-F72B-47AD-349E-8A53CE5E3F28}"/>
              </a:ext>
            </a:extLst>
          </p:cNvPr>
          <p:cNvPicPr>
            <a:picLocks noChangeAspect="1"/>
          </p:cNvPicPr>
          <p:nvPr/>
        </p:nvPicPr>
        <p:blipFill>
          <a:blip r:embed="rId3"/>
          <a:stretch>
            <a:fillRect/>
          </a:stretch>
        </p:blipFill>
        <p:spPr>
          <a:xfrm>
            <a:off x="0" y="2628830"/>
            <a:ext cx="10005927" cy="1600339"/>
          </a:xfrm>
          <a:prstGeom prst="rect">
            <a:avLst/>
          </a:prstGeom>
        </p:spPr>
      </p:pic>
      <p:pic>
        <p:nvPicPr>
          <p:cNvPr id="7" name="Picture 6">
            <a:extLst>
              <a:ext uri="{FF2B5EF4-FFF2-40B4-BE49-F238E27FC236}">
                <a16:creationId xmlns:a16="http://schemas.microsoft.com/office/drawing/2014/main" id="{E7890DCA-8846-2895-404A-5800F69D12F0}"/>
              </a:ext>
            </a:extLst>
          </p:cNvPr>
          <p:cNvPicPr>
            <a:picLocks noChangeAspect="1"/>
          </p:cNvPicPr>
          <p:nvPr/>
        </p:nvPicPr>
        <p:blipFill>
          <a:blip r:embed="rId4"/>
          <a:stretch>
            <a:fillRect/>
          </a:stretch>
        </p:blipFill>
        <p:spPr>
          <a:xfrm>
            <a:off x="0" y="693868"/>
            <a:ext cx="10005926" cy="1524132"/>
          </a:xfrm>
          <a:prstGeom prst="rect">
            <a:avLst/>
          </a:prstGeom>
        </p:spPr>
      </p:pic>
      <p:pic>
        <p:nvPicPr>
          <p:cNvPr id="10" name="Picture 9">
            <a:extLst>
              <a:ext uri="{FF2B5EF4-FFF2-40B4-BE49-F238E27FC236}">
                <a16:creationId xmlns:a16="http://schemas.microsoft.com/office/drawing/2014/main" id="{8103AC75-6C8F-52BB-B40F-C8FF12D2B537}"/>
              </a:ext>
            </a:extLst>
          </p:cNvPr>
          <p:cNvPicPr>
            <a:picLocks noChangeAspect="1"/>
          </p:cNvPicPr>
          <p:nvPr/>
        </p:nvPicPr>
        <p:blipFill>
          <a:blip r:embed="rId5"/>
          <a:stretch>
            <a:fillRect/>
          </a:stretch>
        </p:blipFill>
        <p:spPr>
          <a:xfrm>
            <a:off x="0" y="4903856"/>
            <a:ext cx="7453006" cy="1425063"/>
          </a:xfrm>
          <a:prstGeom prst="rect">
            <a:avLst/>
          </a:prstGeom>
        </p:spPr>
      </p:pic>
    </p:spTree>
    <p:extLst>
      <p:ext uri="{BB962C8B-B14F-4D97-AF65-F5344CB8AC3E}">
        <p14:creationId xmlns:p14="http://schemas.microsoft.com/office/powerpoint/2010/main" val="403010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1107996"/>
          </a:xfrm>
        </p:spPr>
        <p:txBody>
          <a:bodyPr/>
          <a:lstStyle/>
          <a:p>
            <a:r>
              <a:rPr lang="en-US" dirty="0"/>
              <a:t>A10 : Mitigation</a:t>
            </a:r>
            <a:br>
              <a:rPr lang="en-US" dirty="0"/>
            </a:br>
            <a:endParaRPr lang="en-US" dirty="0"/>
          </a:p>
        </p:txBody>
      </p:sp>
      <p:sp>
        <p:nvSpPr>
          <p:cNvPr id="6" name="Text Placeholder 5"/>
          <p:cNvSpPr>
            <a:spLocks noGrp="1"/>
          </p:cNvSpPr>
          <p:nvPr>
            <p:ph sz="quarter" idx="10"/>
          </p:nvPr>
        </p:nvSpPr>
        <p:spPr>
          <a:xfrm>
            <a:off x="333827" y="1194482"/>
            <a:ext cx="11230580" cy="4371528"/>
          </a:xfrm>
        </p:spPr>
        <p:txBody>
          <a:bodyPr/>
          <a:lstStyle/>
          <a:p>
            <a:pPr algn="just"/>
            <a:r>
              <a:rPr lang="en-US" sz="2400" dirty="0">
                <a:solidFill>
                  <a:schemeClr val="tx1"/>
                </a:solidFill>
              </a:rPr>
              <a:t>From Network layer :</a:t>
            </a:r>
          </a:p>
          <a:p>
            <a:pPr lvl="4" algn="just"/>
            <a:r>
              <a:rPr lang="en-US" dirty="0">
                <a:solidFill>
                  <a:schemeClr val="tx1"/>
                </a:solidFill>
              </a:rPr>
              <a:t>Proper segmentation.</a:t>
            </a:r>
          </a:p>
          <a:p>
            <a:pPr lvl="4" algn="just"/>
            <a:r>
              <a:rPr lang="en-US" dirty="0">
                <a:solidFill>
                  <a:schemeClr val="tx1"/>
                </a:solidFill>
              </a:rPr>
              <a:t>Enforce a “deny by default” firewall policy to block all but essential intranet traffic</a:t>
            </a:r>
          </a:p>
          <a:p>
            <a:pPr algn="just"/>
            <a:r>
              <a:rPr lang="en-US" sz="2400" dirty="0">
                <a:solidFill>
                  <a:schemeClr val="tx1"/>
                </a:solidFill>
              </a:rPr>
              <a:t>From Application Layer</a:t>
            </a:r>
          </a:p>
          <a:p>
            <a:pPr lvl="4" algn="just"/>
            <a:r>
              <a:rPr lang="en-US" dirty="0">
                <a:solidFill>
                  <a:schemeClr val="tx1"/>
                </a:solidFill>
              </a:rPr>
              <a:t>Sanitize and validate all client-supplied input data</a:t>
            </a:r>
          </a:p>
          <a:p>
            <a:pPr lvl="4" algn="just"/>
            <a:r>
              <a:rPr lang="en-US" dirty="0">
                <a:solidFill>
                  <a:schemeClr val="tx1"/>
                </a:solidFill>
              </a:rPr>
              <a:t>Enforce the URL schema, port, and destination with a positive allow list</a:t>
            </a:r>
          </a:p>
          <a:p>
            <a:pPr lvl="4" algn="just"/>
            <a:r>
              <a:rPr lang="en-US" dirty="0">
                <a:solidFill>
                  <a:schemeClr val="tx1"/>
                </a:solidFill>
              </a:rPr>
              <a:t>Do not send raw responses to clients</a:t>
            </a:r>
          </a:p>
          <a:p>
            <a:pPr lvl="4" algn="just"/>
            <a:r>
              <a:rPr lang="en-US" dirty="0">
                <a:solidFill>
                  <a:schemeClr val="tx1"/>
                </a:solidFill>
              </a:rPr>
              <a:t>Disable HTTP redirections</a:t>
            </a:r>
          </a:p>
        </p:txBody>
      </p:sp>
    </p:spTree>
    <p:extLst>
      <p:ext uri="{BB962C8B-B14F-4D97-AF65-F5344CB8AC3E}">
        <p14:creationId xmlns:p14="http://schemas.microsoft.com/office/powerpoint/2010/main" val="319744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979778"/>
            <a:ext cx="11481755" cy="553998"/>
          </a:xfrm>
        </p:spPr>
        <p:txBody>
          <a:bodyPr/>
          <a:lstStyle/>
          <a:p>
            <a:r>
              <a:rPr lang="en-US" dirty="0"/>
              <a:t>Securing Web Applications</a:t>
            </a:r>
          </a:p>
        </p:txBody>
      </p:sp>
      <p:pic>
        <p:nvPicPr>
          <p:cNvPr id="6" name="Picture 5">
            <a:extLst>
              <a:ext uri="{FF2B5EF4-FFF2-40B4-BE49-F238E27FC236}">
                <a16:creationId xmlns:a16="http://schemas.microsoft.com/office/drawing/2014/main" id="{9DEAE2CF-4BE5-8069-D877-4F45338D6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215" y="1918514"/>
            <a:ext cx="4762500" cy="2676525"/>
          </a:xfrm>
          <a:prstGeom prst="rect">
            <a:avLst/>
          </a:prstGeom>
        </p:spPr>
      </p:pic>
    </p:spTree>
    <p:extLst>
      <p:ext uri="{BB962C8B-B14F-4D97-AF65-F5344CB8AC3E}">
        <p14:creationId xmlns:p14="http://schemas.microsoft.com/office/powerpoint/2010/main" val="197847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Web Application Security Risks – OWASP </a:t>
            </a:r>
          </a:p>
        </p:txBody>
      </p:sp>
      <p:pic>
        <p:nvPicPr>
          <p:cNvPr id="3" name="Picture 2">
            <a:extLst>
              <a:ext uri="{FF2B5EF4-FFF2-40B4-BE49-F238E27FC236}">
                <a16:creationId xmlns:a16="http://schemas.microsoft.com/office/drawing/2014/main" id="{A0A55F18-7E82-2EBB-1D3C-638B5AAF33A4}"/>
              </a:ext>
            </a:extLst>
          </p:cNvPr>
          <p:cNvPicPr>
            <a:picLocks noChangeAspect="1"/>
          </p:cNvPicPr>
          <p:nvPr/>
        </p:nvPicPr>
        <p:blipFill>
          <a:blip r:embed="rId3"/>
          <a:stretch>
            <a:fillRect/>
          </a:stretch>
        </p:blipFill>
        <p:spPr>
          <a:xfrm>
            <a:off x="424427" y="1775638"/>
            <a:ext cx="11343146" cy="3583172"/>
          </a:xfrm>
          <a:prstGeom prst="rect">
            <a:avLst/>
          </a:prstGeom>
        </p:spPr>
      </p:pic>
    </p:spTree>
    <p:extLst>
      <p:ext uri="{BB962C8B-B14F-4D97-AF65-F5344CB8AC3E}">
        <p14:creationId xmlns:p14="http://schemas.microsoft.com/office/powerpoint/2010/main" val="42342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5993" y="0"/>
            <a:ext cx="11018520" cy="553998"/>
          </a:xfrm>
        </p:spPr>
        <p:txBody>
          <a:bodyPr/>
          <a:lstStyle/>
          <a:p>
            <a:r>
              <a:rPr lang="en-US" dirty="0"/>
              <a:t>AppSec Testing Tools</a:t>
            </a:r>
          </a:p>
        </p:txBody>
      </p:sp>
      <p:sp>
        <p:nvSpPr>
          <p:cNvPr id="7" name="TextBox 6">
            <a:extLst>
              <a:ext uri="{FF2B5EF4-FFF2-40B4-BE49-F238E27FC236}">
                <a16:creationId xmlns:a16="http://schemas.microsoft.com/office/drawing/2014/main" id="{B4AD1346-0C47-18E7-D3A3-B5BC6329A6CB}"/>
              </a:ext>
            </a:extLst>
          </p:cNvPr>
          <p:cNvSpPr txBox="1"/>
          <p:nvPr/>
        </p:nvSpPr>
        <p:spPr>
          <a:xfrm>
            <a:off x="5427194" y="6611779"/>
            <a:ext cx="9648893" cy="246221"/>
          </a:xfrm>
          <a:prstGeom prst="rect">
            <a:avLst/>
          </a:prstGeom>
          <a:noFill/>
        </p:spPr>
        <p:txBody>
          <a:bodyPr wrap="square">
            <a:spAutoFit/>
          </a:bodyPr>
          <a:lstStyle/>
          <a:p>
            <a:r>
              <a:rPr lang="en-US" sz="1000" dirty="0"/>
              <a:t>Source : https://insights.sei.cmu.edu/blog/10-types-of-application-security-testing-tools-when-and-how-to-use-them/</a:t>
            </a:r>
            <a:endParaRPr lang="en-KE" sz="1000" dirty="0"/>
          </a:p>
        </p:txBody>
      </p:sp>
      <p:pic>
        <p:nvPicPr>
          <p:cNvPr id="1026" name="Picture 2" descr="3115_10-types-of-application-security-testing-tools-when-and-how-to-use-them_1">
            <a:extLst>
              <a:ext uri="{FF2B5EF4-FFF2-40B4-BE49-F238E27FC236}">
                <a16:creationId xmlns:a16="http://schemas.microsoft.com/office/drawing/2014/main" id="{4E5DC904-3055-602F-F38E-4059A46B8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060" y="897065"/>
            <a:ext cx="8572254" cy="556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65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1107996"/>
          </a:xfrm>
        </p:spPr>
        <p:txBody>
          <a:bodyPr/>
          <a:lstStyle/>
          <a:p>
            <a:r>
              <a:rPr lang="en-US" dirty="0"/>
              <a:t>Static Application Testing</a:t>
            </a:r>
            <a:br>
              <a:rPr lang="en-US" dirty="0"/>
            </a:br>
            <a:endParaRPr lang="en-US" dirty="0"/>
          </a:p>
        </p:txBody>
      </p:sp>
      <p:sp>
        <p:nvSpPr>
          <p:cNvPr id="6" name="Text Placeholder 5"/>
          <p:cNvSpPr>
            <a:spLocks noGrp="1"/>
          </p:cNvSpPr>
          <p:nvPr>
            <p:ph sz="quarter" idx="10"/>
          </p:nvPr>
        </p:nvSpPr>
        <p:spPr>
          <a:xfrm>
            <a:off x="300935" y="733315"/>
            <a:ext cx="11230580" cy="430887"/>
          </a:xfrm>
        </p:spPr>
        <p:txBody>
          <a:bodyPr/>
          <a:lstStyle/>
          <a:p>
            <a:pPr algn="just"/>
            <a:r>
              <a:rPr lang="en-US" dirty="0">
                <a:solidFill>
                  <a:schemeClr val="tx1"/>
                </a:solidFill>
              </a:rPr>
              <a:t>Example 1 : Microsoft - </a:t>
            </a:r>
            <a:r>
              <a:rPr lang="en-US" dirty="0" err="1">
                <a:solidFill>
                  <a:schemeClr val="tx1"/>
                </a:solidFill>
              </a:rPr>
              <a:t>DevSkim</a:t>
            </a:r>
            <a:endParaRPr lang="en-US" dirty="0">
              <a:solidFill>
                <a:schemeClr val="tx1"/>
              </a:solidFill>
            </a:endParaRPr>
          </a:p>
        </p:txBody>
      </p:sp>
      <p:pic>
        <p:nvPicPr>
          <p:cNvPr id="7" name="Picture 6">
            <a:extLst>
              <a:ext uri="{FF2B5EF4-FFF2-40B4-BE49-F238E27FC236}">
                <a16:creationId xmlns:a16="http://schemas.microsoft.com/office/drawing/2014/main" id="{3998A73C-E68A-80CC-074E-0CF5DF3889E7}"/>
              </a:ext>
            </a:extLst>
          </p:cNvPr>
          <p:cNvPicPr>
            <a:picLocks noChangeAspect="1"/>
          </p:cNvPicPr>
          <p:nvPr/>
        </p:nvPicPr>
        <p:blipFill>
          <a:blip r:embed="rId3"/>
          <a:stretch>
            <a:fillRect/>
          </a:stretch>
        </p:blipFill>
        <p:spPr>
          <a:xfrm>
            <a:off x="1023075" y="1621411"/>
            <a:ext cx="9671993" cy="3870400"/>
          </a:xfrm>
          <a:prstGeom prst="rect">
            <a:avLst/>
          </a:prstGeom>
        </p:spPr>
      </p:pic>
    </p:spTree>
    <p:extLst>
      <p:ext uri="{BB962C8B-B14F-4D97-AF65-F5344CB8AC3E}">
        <p14:creationId xmlns:p14="http://schemas.microsoft.com/office/powerpoint/2010/main" val="295429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1107996"/>
          </a:xfrm>
        </p:spPr>
        <p:txBody>
          <a:bodyPr/>
          <a:lstStyle/>
          <a:p>
            <a:r>
              <a:rPr lang="en-US" dirty="0"/>
              <a:t>Static Application Testing</a:t>
            </a:r>
            <a:br>
              <a:rPr lang="en-US" dirty="0"/>
            </a:br>
            <a:endParaRPr lang="en-US" dirty="0"/>
          </a:p>
        </p:txBody>
      </p:sp>
      <p:sp>
        <p:nvSpPr>
          <p:cNvPr id="6" name="Text Placeholder 5"/>
          <p:cNvSpPr>
            <a:spLocks noGrp="1"/>
          </p:cNvSpPr>
          <p:nvPr>
            <p:ph sz="quarter" idx="10"/>
          </p:nvPr>
        </p:nvSpPr>
        <p:spPr>
          <a:xfrm>
            <a:off x="300935" y="733315"/>
            <a:ext cx="11230580" cy="430887"/>
          </a:xfrm>
        </p:spPr>
        <p:txBody>
          <a:bodyPr/>
          <a:lstStyle/>
          <a:p>
            <a:pPr algn="just"/>
            <a:r>
              <a:rPr lang="en-US" dirty="0">
                <a:solidFill>
                  <a:schemeClr val="tx1"/>
                </a:solidFill>
              </a:rPr>
              <a:t>Example 2 : Microsoft - </a:t>
            </a:r>
            <a:r>
              <a:rPr lang="en-US" dirty="0" err="1">
                <a:solidFill>
                  <a:schemeClr val="tx1"/>
                </a:solidFill>
              </a:rPr>
              <a:t>CredScan</a:t>
            </a:r>
            <a:endParaRPr lang="en-US" dirty="0">
              <a:solidFill>
                <a:schemeClr val="tx1"/>
              </a:solidFill>
            </a:endParaRPr>
          </a:p>
        </p:txBody>
      </p:sp>
      <p:pic>
        <p:nvPicPr>
          <p:cNvPr id="3" name="Picture 2">
            <a:extLst>
              <a:ext uri="{FF2B5EF4-FFF2-40B4-BE49-F238E27FC236}">
                <a16:creationId xmlns:a16="http://schemas.microsoft.com/office/drawing/2014/main" id="{E4D8E47E-F665-ABBC-A392-F3A16A0F32B9}"/>
              </a:ext>
            </a:extLst>
          </p:cNvPr>
          <p:cNvPicPr>
            <a:picLocks noChangeAspect="1"/>
          </p:cNvPicPr>
          <p:nvPr/>
        </p:nvPicPr>
        <p:blipFill>
          <a:blip r:embed="rId3"/>
          <a:stretch>
            <a:fillRect/>
          </a:stretch>
        </p:blipFill>
        <p:spPr>
          <a:xfrm>
            <a:off x="750106" y="1542886"/>
            <a:ext cx="10691787" cy="3772227"/>
          </a:xfrm>
          <a:prstGeom prst="rect">
            <a:avLst/>
          </a:prstGeom>
        </p:spPr>
      </p:pic>
    </p:spTree>
    <p:extLst>
      <p:ext uri="{BB962C8B-B14F-4D97-AF65-F5344CB8AC3E}">
        <p14:creationId xmlns:p14="http://schemas.microsoft.com/office/powerpoint/2010/main" val="276312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1107996"/>
          </a:xfrm>
        </p:spPr>
        <p:txBody>
          <a:bodyPr/>
          <a:lstStyle/>
          <a:p>
            <a:r>
              <a:rPr lang="en-US" dirty="0"/>
              <a:t>Static Application Testing</a:t>
            </a:r>
            <a:br>
              <a:rPr lang="en-US" dirty="0"/>
            </a:br>
            <a:endParaRPr lang="en-US" dirty="0"/>
          </a:p>
        </p:txBody>
      </p:sp>
      <p:sp>
        <p:nvSpPr>
          <p:cNvPr id="6" name="Text Placeholder 5"/>
          <p:cNvSpPr>
            <a:spLocks noGrp="1"/>
          </p:cNvSpPr>
          <p:nvPr>
            <p:ph sz="quarter" idx="10"/>
          </p:nvPr>
        </p:nvSpPr>
        <p:spPr>
          <a:xfrm>
            <a:off x="300935" y="733315"/>
            <a:ext cx="11230580" cy="430887"/>
          </a:xfrm>
        </p:spPr>
        <p:txBody>
          <a:bodyPr/>
          <a:lstStyle/>
          <a:p>
            <a:pPr algn="just"/>
            <a:r>
              <a:rPr lang="en-US" dirty="0">
                <a:solidFill>
                  <a:schemeClr val="tx1"/>
                </a:solidFill>
              </a:rPr>
              <a:t>Example 2 : Microsoft – Application Inspector</a:t>
            </a:r>
          </a:p>
        </p:txBody>
      </p:sp>
      <p:pic>
        <p:nvPicPr>
          <p:cNvPr id="4098" name="Picture 2" descr="appinspector-Features">
            <a:extLst>
              <a:ext uri="{FF2B5EF4-FFF2-40B4-BE49-F238E27FC236}">
                <a16:creationId xmlns:a16="http://schemas.microsoft.com/office/drawing/2014/main" id="{2342D3AF-B984-412C-ACFB-DFECF22B6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602" y="1349884"/>
            <a:ext cx="8245396" cy="542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87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867385"/>
          </a:xfrm>
        </p:spPr>
        <p:txBody>
          <a:bodyPr/>
          <a:lstStyle/>
          <a:p>
            <a:r>
              <a:rPr lang="en-US" dirty="0"/>
              <a:t>Dynamic Application Testing</a:t>
            </a:r>
            <a:br>
              <a:rPr lang="en-US" dirty="0"/>
            </a:br>
            <a:endParaRPr lang="en-US" dirty="0"/>
          </a:p>
        </p:txBody>
      </p:sp>
      <p:sp>
        <p:nvSpPr>
          <p:cNvPr id="6" name="Text Placeholder 5"/>
          <p:cNvSpPr>
            <a:spLocks noGrp="1"/>
          </p:cNvSpPr>
          <p:nvPr>
            <p:ph sz="quarter" idx="10"/>
          </p:nvPr>
        </p:nvSpPr>
        <p:spPr>
          <a:xfrm>
            <a:off x="333827" y="1194482"/>
            <a:ext cx="11230580" cy="4050340"/>
          </a:xfrm>
        </p:spPr>
        <p:txBody>
          <a:bodyPr/>
          <a:lstStyle/>
          <a:p>
            <a:pPr algn="just"/>
            <a:r>
              <a:rPr lang="en-US" dirty="0" err="1">
                <a:solidFill>
                  <a:schemeClr val="tx1"/>
                </a:solidFill>
              </a:rPr>
              <a:t>BurpSuite</a:t>
            </a:r>
            <a:endParaRPr lang="en-US" dirty="0">
              <a:solidFill>
                <a:schemeClr val="tx1"/>
              </a:solidFill>
            </a:endParaRPr>
          </a:p>
          <a:p>
            <a:pPr algn="just"/>
            <a:r>
              <a:rPr lang="en-US" dirty="0" err="1">
                <a:solidFill>
                  <a:schemeClr val="tx1"/>
                </a:solidFill>
              </a:rPr>
              <a:t>OwaspZap</a:t>
            </a:r>
            <a:endParaRPr lang="en-US" dirty="0">
              <a:solidFill>
                <a:schemeClr val="tx1"/>
              </a:solidFill>
            </a:endParaRPr>
          </a:p>
          <a:p>
            <a:pPr algn="just"/>
            <a:r>
              <a:rPr lang="en-US" dirty="0">
                <a:solidFill>
                  <a:schemeClr val="tx1"/>
                </a:solidFill>
              </a:rPr>
              <a:t>Nessus</a:t>
            </a:r>
          </a:p>
          <a:p>
            <a:pPr algn="just"/>
            <a:r>
              <a:rPr lang="en-US" dirty="0" err="1">
                <a:solidFill>
                  <a:schemeClr val="tx1"/>
                </a:solidFill>
              </a:rPr>
              <a:t>Acunetix</a:t>
            </a:r>
            <a:endParaRPr lang="en-US" dirty="0">
              <a:solidFill>
                <a:schemeClr val="tx1"/>
              </a:solidFill>
            </a:endParaRPr>
          </a:p>
          <a:p>
            <a:pPr algn="just"/>
            <a:r>
              <a:rPr lang="en-US" dirty="0" err="1">
                <a:solidFill>
                  <a:schemeClr val="tx1"/>
                </a:solidFill>
              </a:rPr>
              <a:t>Netsparker</a:t>
            </a:r>
            <a:endParaRPr lang="en-US" dirty="0">
              <a:solidFill>
                <a:schemeClr val="tx1"/>
              </a:solidFill>
            </a:endParaRPr>
          </a:p>
          <a:p>
            <a:pPr algn="just"/>
            <a:r>
              <a:rPr lang="en-US" dirty="0">
                <a:solidFill>
                  <a:schemeClr val="tx1"/>
                </a:solidFill>
              </a:rPr>
              <a:t>Many</a:t>
            </a:r>
          </a:p>
          <a:p>
            <a:pPr algn="just"/>
            <a:r>
              <a:rPr lang="en-US" dirty="0">
                <a:solidFill>
                  <a:schemeClr val="tx1"/>
                </a:solidFill>
              </a:rPr>
              <a:t>Many</a:t>
            </a:r>
          </a:p>
          <a:p>
            <a:pPr algn="just"/>
            <a:r>
              <a:rPr lang="en-US" dirty="0">
                <a:solidFill>
                  <a:schemeClr val="tx1"/>
                </a:solidFill>
              </a:rPr>
              <a:t>More</a:t>
            </a:r>
          </a:p>
        </p:txBody>
      </p:sp>
    </p:spTree>
    <p:extLst>
      <p:ext uri="{BB962C8B-B14F-4D97-AF65-F5344CB8AC3E}">
        <p14:creationId xmlns:p14="http://schemas.microsoft.com/office/powerpoint/2010/main" val="296643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 design issues</a:t>
            </a:r>
          </a:p>
        </p:txBody>
      </p:sp>
      <p:sp>
        <p:nvSpPr>
          <p:cNvPr id="5" name="Slide Number Placeholder 4"/>
          <p:cNvSpPr>
            <a:spLocks noGrp="1"/>
          </p:cNvSpPr>
          <p:nvPr>
            <p:ph type="sldNum" sz="quarter" idx="4294967295"/>
          </p:nvPr>
        </p:nvSpPr>
        <p:spPr>
          <a:xfrm>
            <a:off x="9347200" y="6492875"/>
            <a:ext cx="2844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AE9EC9-F182-4A35-8041-CBBE9CFA6E78}" type="slidenum">
              <a:rPr kumimoji="0" lang="en-US" sz="1200" b="0" i="0" u="none" strike="noStrike" kern="1200" cap="none" spc="0" normalizeH="0" baseline="0" noProof="0" smtClean="0">
                <a:ln>
                  <a:noFill/>
                </a:ln>
                <a:solidFill>
                  <a:srgbClr val="3F3F3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3F3F3F"/>
              </a:solidFill>
              <a:effectLst/>
              <a:uLnTx/>
              <a:uFillTx/>
              <a:latin typeface="Segoe UI"/>
              <a:ea typeface="+mn-ea"/>
              <a:cs typeface="+mn-cs"/>
            </a:endParaRPr>
          </a:p>
        </p:txBody>
      </p:sp>
      <p:grpSp>
        <p:nvGrpSpPr>
          <p:cNvPr id="40" name="Group 39"/>
          <p:cNvGrpSpPr/>
          <p:nvPr/>
        </p:nvGrpSpPr>
        <p:grpSpPr>
          <a:xfrm>
            <a:off x="522797" y="3136655"/>
            <a:ext cx="9062063" cy="1484798"/>
            <a:chOff x="1366714" y="2641995"/>
            <a:chExt cx="9062063" cy="1484798"/>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0368" y="2641995"/>
              <a:ext cx="780290" cy="78029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4034" y="2678732"/>
              <a:ext cx="780290" cy="78029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9844" y="2641995"/>
              <a:ext cx="780290" cy="780290"/>
            </a:xfrm>
            <a:prstGeom prst="rect">
              <a:avLst/>
            </a:prstGeom>
          </p:spPr>
        </p:pic>
        <p:sp>
          <p:nvSpPr>
            <p:cNvPr id="9" name="TextBox 8"/>
            <p:cNvSpPr txBox="1"/>
            <p:nvPr/>
          </p:nvSpPr>
          <p:spPr>
            <a:xfrm>
              <a:off x="1366714" y="3422285"/>
              <a:ext cx="15265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Web Browser</a:t>
              </a:r>
            </a:p>
          </p:txBody>
        </p:sp>
        <p:sp>
          <p:nvSpPr>
            <p:cNvPr id="10" name="TextBox 9"/>
            <p:cNvSpPr txBox="1"/>
            <p:nvPr/>
          </p:nvSpPr>
          <p:spPr>
            <a:xfrm>
              <a:off x="5335547" y="3480462"/>
              <a:ext cx="13548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Web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Application</a:t>
              </a:r>
            </a:p>
          </p:txBody>
        </p:sp>
        <p:sp>
          <p:nvSpPr>
            <p:cNvPr id="11" name="TextBox 10"/>
            <p:cNvSpPr txBox="1"/>
            <p:nvPr/>
          </p:nvSpPr>
          <p:spPr>
            <a:xfrm>
              <a:off x="9252248" y="3473372"/>
              <a:ext cx="11765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Database</a:t>
              </a:r>
            </a:p>
          </p:txBody>
        </p:sp>
        <p:cxnSp>
          <p:nvCxnSpPr>
            <p:cNvPr id="13" name="Straight Arrow Connector 12"/>
            <p:cNvCxnSpPr>
              <a:stCxn id="8" idx="3"/>
              <a:endCxn id="20" idx="1"/>
            </p:cNvCxnSpPr>
            <p:nvPr/>
          </p:nvCxnSpPr>
          <p:spPr>
            <a:xfrm>
              <a:off x="2520134" y="3032140"/>
              <a:ext cx="1201805" cy="574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1939" y="2647735"/>
              <a:ext cx="780290" cy="780290"/>
            </a:xfrm>
            <a:prstGeom prst="rect">
              <a:avLst/>
            </a:prstGeom>
          </p:spPr>
        </p:pic>
        <p:sp>
          <p:nvSpPr>
            <p:cNvPr id="23" name="TextBox 22"/>
            <p:cNvSpPr txBox="1"/>
            <p:nvPr/>
          </p:nvSpPr>
          <p:spPr>
            <a:xfrm>
              <a:off x="3596501" y="3478539"/>
              <a:ext cx="10311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Firewall</a:t>
              </a:r>
            </a:p>
          </p:txBody>
        </p:sp>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2885" y="2670122"/>
              <a:ext cx="780290" cy="780290"/>
            </a:xfrm>
            <a:prstGeom prst="rect">
              <a:avLst/>
            </a:prstGeom>
          </p:spPr>
        </p:pic>
        <p:cxnSp>
          <p:nvCxnSpPr>
            <p:cNvPr id="35" name="Straight Arrow Connector 34"/>
            <p:cNvCxnSpPr>
              <a:endCxn id="7" idx="1"/>
            </p:cNvCxnSpPr>
            <p:nvPr/>
          </p:nvCxnSpPr>
          <p:spPr>
            <a:xfrm>
              <a:off x="4527281" y="3060267"/>
              <a:ext cx="1176753" cy="86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316028" y="3063137"/>
              <a:ext cx="1201805" cy="574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8289087" y="3068877"/>
              <a:ext cx="1201805" cy="574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282748" y="3467632"/>
              <a:ext cx="1354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App Server</a:t>
              </a:r>
            </a:p>
          </p:txBody>
        </p:sp>
      </p:grpSp>
      <p:grpSp>
        <p:nvGrpSpPr>
          <p:cNvPr id="87" name="Group 86"/>
          <p:cNvGrpSpPr/>
          <p:nvPr/>
        </p:nvGrpSpPr>
        <p:grpSpPr>
          <a:xfrm>
            <a:off x="434405" y="1548720"/>
            <a:ext cx="1614212" cy="1624927"/>
            <a:chOff x="1403582" y="1548720"/>
            <a:chExt cx="1614212" cy="1624927"/>
          </a:xfrm>
        </p:grpSpPr>
        <p:sp>
          <p:nvSpPr>
            <p:cNvPr id="19" name="TextBox 18"/>
            <p:cNvSpPr txBox="1"/>
            <p:nvPr/>
          </p:nvSpPr>
          <p:spPr>
            <a:xfrm>
              <a:off x="1403582" y="1548720"/>
              <a:ext cx="161421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Authenticating users</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50" name="Straight Arrow Connector 49"/>
            <p:cNvCxnSpPr/>
            <p:nvPr/>
          </p:nvCxnSpPr>
          <p:spPr>
            <a:xfrm flipH="1">
              <a:off x="2255248" y="2159133"/>
              <a:ext cx="1" cy="1014514"/>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9" name="Group 88"/>
          <p:cNvGrpSpPr/>
          <p:nvPr/>
        </p:nvGrpSpPr>
        <p:grpSpPr>
          <a:xfrm>
            <a:off x="1152067" y="2108387"/>
            <a:ext cx="1854025" cy="1323743"/>
            <a:chOff x="2121244" y="2108387"/>
            <a:chExt cx="1854025" cy="1323743"/>
          </a:xfrm>
        </p:grpSpPr>
        <p:sp>
          <p:nvSpPr>
            <p:cNvPr id="41" name="TextBox 40"/>
            <p:cNvSpPr txBox="1"/>
            <p:nvPr/>
          </p:nvSpPr>
          <p:spPr>
            <a:xfrm>
              <a:off x="2121244" y="2108387"/>
              <a:ext cx="18540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Protecting sensitive data</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51" name="Straight Arrow Connector 50"/>
            <p:cNvCxnSpPr/>
            <p:nvPr/>
          </p:nvCxnSpPr>
          <p:spPr>
            <a:xfrm>
              <a:off x="3048257" y="2690153"/>
              <a:ext cx="0" cy="741977"/>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8" name="Group 87"/>
          <p:cNvGrpSpPr/>
          <p:nvPr/>
        </p:nvGrpSpPr>
        <p:grpSpPr>
          <a:xfrm>
            <a:off x="771209" y="3656222"/>
            <a:ext cx="1981375" cy="1659796"/>
            <a:chOff x="1740386" y="3656222"/>
            <a:chExt cx="1981375" cy="1659796"/>
          </a:xfrm>
        </p:grpSpPr>
        <p:sp>
          <p:nvSpPr>
            <p:cNvPr id="43" name="TextBox 42"/>
            <p:cNvSpPr txBox="1"/>
            <p:nvPr/>
          </p:nvSpPr>
          <p:spPr>
            <a:xfrm>
              <a:off x="1740386" y="4485021"/>
              <a:ext cx="19813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Preventing parameter manipulation</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53" name="Straight Arrow Connector 52"/>
            <p:cNvCxnSpPr/>
            <p:nvPr/>
          </p:nvCxnSpPr>
          <p:spPr>
            <a:xfrm flipH="1" flipV="1">
              <a:off x="3034674" y="3656222"/>
              <a:ext cx="534" cy="828799"/>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1519450" y="3675031"/>
            <a:ext cx="1981375" cy="2532505"/>
            <a:chOff x="2488627" y="3675031"/>
            <a:chExt cx="1981375" cy="2532505"/>
          </a:xfrm>
        </p:grpSpPr>
        <p:sp>
          <p:nvSpPr>
            <p:cNvPr id="42" name="TextBox 41"/>
            <p:cNvSpPr txBox="1"/>
            <p:nvPr/>
          </p:nvSpPr>
          <p:spPr>
            <a:xfrm>
              <a:off x="2488627" y="5376539"/>
              <a:ext cx="19813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Preventing Session Hijacking / Cookie Replay attacks</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56" name="Straight Arrow Connector 55"/>
            <p:cNvCxnSpPr/>
            <p:nvPr/>
          </p:nvCxnSpPr>
          <p:spPr>
            <a:xfrm flipV="1">
              <a:off x="3503122" y="3675031"/>
              <a:ext cx="0" cy="1714728"/>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4167654" y="1402185"/>
            <a:ext cx="1572175" cy="1679442"/>
            <a:chOff x="5136831" y="1402185"/>
            <a:chExt cx="1572175" cy="1679442"/>
          </a:xfrm>
        </p:grpSpPr>
        <p:sp>
          <p:nvSpPr>
            <p:cNvPr id="44" name="TextBox 43"/>
            <p:cNvSpPr txBox="1"/>
            <p:nvPr/>
          </p:nvSpPr>
          <p:spPr>
            <a:xfrm>
              <a:off x="5136831" y="1402185"/>
              <a:ext cx="15721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Providing secure configuration</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59" name="Straight Arrow Connector 58"/>
            <p:cNvCxnSpPr>
              <a:stCxn id="44" idx="2"/>
            </p:cNvCxnSpPr>
            <p:nvPr/>
          </p:nvCxnSpPr>
          <p:spPr>
            <a:xfrm flipH="1">
              <a:off x="5920460" y="2233182"/>
              <a:ext cx="2459" cy="848445"/>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4208144" y="4652761"/>
            <a:ext cx="1303946" cy="874932"/>
            <a:chOff x="5177321" y="4652761"/>
            <a:chExt cx="1303946" cy="874932"/>
          </a:xfrm>
        </p:grpSpPr>
        <p:sp>
          <p:nvSpPr>
            <p:cNvPr id="58" name="TextBox 57"/>
            <p:cNvSpPr txBox="1"/>
            <p:nvPr/>
          </p:nvSpPr>
          <p:spPr>
            <a:xfrm>
              <a:off x="5177321" y="4942918"/>
              <a:ext cx="130394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Validating input</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64" name="Straight Arrow Connector 63"/>
            <p:cNvCxnSpPr/>
            <p:nvPr/>
          </p:nvCxnSpPr>
          <p:spPr>
            <a:xfrm flipH="1" flipV="1">
              <a:off x="5829294" y="4652761"/>
              <a:ext cx="534" cy="316873"/>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3" name="Group 92"/>
          <p:cNvGrpSpPr/>
          <p:nvPr/>
        </p:nvGrpSpPr>
        <p:grpSpPr>
          <a:xfrm>
            <a:off x="5040827" y="4642895"/>
            <a:ext cx="1398004" cy="1454749"/>
            <a:chOff x="6010004" y="4642895"/>
            <a:chExt cx="1398004" cy="1454749"/>
          </a:xfrm>
        </p:grpSpPr>
        <p:sp>
          <p:nvSpPr>
            <p:cNvPr id="45" name="TextBox 44"/>
            <p:cNvSpPr txBox="1"/>
            <p:nvPr/>
          </p:nvSpPr>
          <p:spPr>
            <a:xfrm>
              <a:off x="6010004" y="5512869"/>
              <a:ext cx="13980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Authorizing users</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66" name="Straight Arrow Connector 65"/>
            <p:cNvCxnSpPr/>
            <p:nvPr/>
          </p:nvCxnSpPr>
          <p:spPr>
            <a:xfrm flipV="1">
              <a:off x="6609584" y="4642895"/>
              <a:ext cx="0" cy="869974"/>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8005907" y="4286278"/>
            <a:ext cx="1981375" cy="1280838"/>
            <a:chOff x="8975084" y="4286278"/>
            <a:chExt cx="1981375" cy="1280838"/>
          </a:xfrm>
        </p:grpSpPr>
        <p:sp>
          <p:nvSpPr>
            <p:cNvPr id="48" name="TextBox 47"/>
            <p:cNvSpPr txBox="1"/>
            <p:nvPr/>
          </p:nvSpPr>
          <p:spPr>
            <a:xfrm>
              <a:off x="8975084" y="4736119"/>
              <a:ext cx="198137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Encrypting and hashing sensitive data</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70" name="Straight Arrow Connector 69"/>
            <p:cNvCxnSpPr>
              <a:stCxn id="48" idx="0"/>
            </p:cNvCxnSpPr>
            <p:nvPr/>
          </p:nvCxnSpPr>
          <p:spPr>
            <a:xfrm flipH="1" flipV="1">
              <a:off x="9964048" y="4286278"/>
              <a:ext cx="1724" cy="449841"/>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6278030" y="4361477"/>
            <a:ext cx="1622165" cy="1255619"/>
            <a:chOff x="7247207" y="4361477"/>
            <a:chExt cx="1622165" cy="1255619"/>
          </a:xfrm>
        </p:grpSpPr>
        <p:sp>
          <p:nvSpPr>
            <p:cNvPr id="46" name="TextBox 45"/>
            <p:cNvSpPr txBox="1"/>
            <p:nvPr/>
          </p:nvSpPr>
          <p:spPr>
            <a:xfrm>
              <a:off x="7247207" y="4786099"/>
              <a:ext cx="162216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Authenticating and Authorizing identities</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72" name="Straight Arrow Connector 71"/>
            <p:cNvCxnSpPr/>
            <p:nvPr/>
          </p:nvCxnSpPr>
          <p:spPr>
            <a:xfrm flipH="1" flipV="1">
              <a:off x="8047926" y="4361477"/>
              <a:ext cx="10364" cy="424622"/>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6312097" y="1512723"/>
            <a:ext cx="1601205" cy="1586716"/>
            <a:chOff x="7281274" y="1512723"/>
            <a:chExt cx="1601205" cy="1586716"/>
          </a:xfrm>
        </p:grpSpPr>
        <p:sp>
          <p:nvSpPr>
            <p:cNvPr id="47" name="TextBox 46"/>
            <p:cNvSpPr txBox="1"/>
            <p:nvPr/>
          </p:nvSpPr>
          <p:spPr>
            <a:xfrm>
              <a:off x="7281274" y="1512723"/>
              <a:ext cx="160120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Auditing and logging activity and transactions</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75" name="Straight Arrow Connector 74"/>
            <p:cNvCxnSpPr/>
            <p:nvPr/>
          </p:nvCxnSpPr>
          <p:spPr>
            <a:xfrm>
              <a:off x="8042448" y="2598549"/>
              <a:ext cx="5478" cy="500890"/>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5040827" y="2264107"/>
            <a:ext cx="1303946" cy="851043"/>
            <a:chOff x="6010004" y="2264107"/>
            <a:chExt cx="1303946" cy="851043"/>
          </a:xfrm>
        </p:grpSpPr>
        <p:sp>
          <p:nvSpPr>
            <p:cNvPr id="63" name="TextBox 62"/>
            <p:cNvSpPr txBox="1"/>
            <p:nvPr/>
          </p:nvSpPr>
          <p:spPr>
            <a:xfrm>
              <a:off x="6010004" y="2264107"/>
              <a:ext cx="130394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Handling exceptions</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77" name="Straight Arrow Connector 76"/>
            <p:cNvCxnSpPr>
              <a:stCxn id="63" idx="2"/>
            </p:cNvCxnSpPr>
            <p:nvPr/>
          </p:nvCxnSpPr>
          <p:spPr>
            <a:xfrm flipH="1">
              <a:off x="6441289" y="2848882"/>
              <a:ext cx="220688" cy="266268"/>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7119059" y="2557620"/>
            <a:ext cx="1854025" cy="874510"/>
            <a:chOff x="8088236" y="2557620"/>
            <a:chExt cx="1854025" cy="874510"/>
          </a:xfrm>
        </p:grpSpPr>
        <p:sp>
          <p:nvSpPr>
            <p:cNvPr id="81" name="TextBox 80"/>
            <p:cNvSpPr txBox="1"/>
            <p:nvPr/>
          </p:nvSpPr>
          <p:spPr>
            <a:xfrm>
              <a:off x="8088236" y="2557620"/>
              <a:ext cx="18540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Segoe UI"/>
                  <a:ea typeface="+mn-ea"/>
                  <a:cs typeface="+mn-cs"/>
                </a:rPr>
                <a:t>Protecting sensitive data</a:t>
              </a:r>
              <a:endParaRPr kumimoji="0" lang="pl-PL" sz="16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82" name="Straight Arrow Connector 81"/>
            <p:cNvCxnSpPr/>
            <p:nvPr/>
          </p:nvCxnSpPr>
          <p:spPr>
            <a:xfrm flipH="1">
              <a:off x="9015248" y="3136655"/>
              <a:ext cx="14788" cy="295475"/>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78041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1953" y="86486"/>
            <a:ext cx="11018520" cy="722659"/>
          </a:xfrm>
        </p:spPr>
        <p:txBody>
          <a:bodyPr/>
          <a:lstStyle/>
          <a:p>
            <a:r>
              <a:rPr lang="en-US" dirty="0"/>
              <a:t>Resources</a:t>
            </a:r>
            <a:br>
              <a:rPr lang="en-US" dirty="0"/>
            </a:br>
            <a:endParaRPr lang="en-US" dirty="0"/>
          </a:p>
        </p:txBody>
      </p:sp>
      <p:sp>
        <p:nvSpPr>
          <p:cNvPr id="6" name="Text Placeholder 5"/>
          <p:cNvSpPr>
            <a:spLocks noGrp="1"/>
          </p:cNvSpPr>
          <p:nvPr>
            <p:ph sz="quarter" idx="10"/>
          </p:nvPr>
        </p:nvSpPr>
        <p:spPr>
          <a:xfrm>
            <a:off x="333826" y="1194482"/>
            <a:ext cx="11612579" cy="3262432"/>
          </a:xfrm>
        </p:spPr>
        <p:txBody>
          <a:bodyPr/>
          <a:lstStyle/>
          <a:p>
            <a:r>
              <a:rPr lang="en-US" sz="2000" dirty="0">
                <a:solidFill>
                  <a:schemeClr val="tx1"/>
                </a:solidFill>
              </a:rPr>
              <a:t>Microsoft Security Engineering : </a:t>
            </a:r>
            <a:r>
              <a:rPr lang="en-US" sz="2000" dirty="0">
                <a:solidFill>
                  <a:schemeClr val="tx1"/>
                </a:solidFill>
                <a:hlinkClick r:id="rId3"/>
              </a:rPr>
              <a:t>https://www.microsoft.com/en-us/securityengineering</a:t>
            </a:r>
            <a:endParaRPr lang="en-US" sz="2000" dirty="0">
              <a:solidFill>
                <a:schemeClr val="tx1"/>
              </a:solidFill>
            </a:endParaRPr>
          </a:p>
          <a:p>
            <a:r>
              <a:rPr lang="en-US" sz="2000" dirty="0">
                <a:solidFill>
                  <a:schemeClr val="tx1"/>
                </a:solidFill>
              </a:rPr>
              <a:t>OWASP : </a:t>
            </a:r>
            <a:r>
              <a:rPr lang="en-US" sz="2000" dirty="0">
                <a:solidFill>
                  <a:schemeClr val="tx1"/>
                </a:solidFill>
                <a:hlinkClick r:id="rId4"/>
              </a:rPr>
              <a:t>https://owasp.org/Top10/</a:t>
            </a:r>
            <a:endParaRPr lang="en-US" sz="2000" dirty="0">
              <a:solidFill>
                <a:schemeClr val="tx1"/>
              </a:solidFill>
            </a:endParaRPr>
          </a:p>
          <a:p>
            <a:r>
              <a:rPr lang="en-US" sz="2000" dirty="0" err="1">
                <a:solidFill>
                  <a:schemeClr val="tx1"/>
                </a:solidFill>
              </a:rPr>
              <a:t>PortSwigger</a:t>
            </a:r>
            <a:r>
              <a:rPr lang="en-US" sz="2000" dirty="0">
                <a:solidFill>
                  <a:schemeClr val="tx1"/>
                </a:solidFill>
              </a:rPr>
              <a:t> Academy : </a:t>
            </a:r>
            <a:r>
              <a:rPr lang="en-US" sz="2000" dirty="0">
                <a:solidFill>
                  <a:schemeClr val="tx1"/>
                </a:solidFill>
                <a:hlinkClick r:id="rId5"/>
              </a:rPr>
              <a:t>https://portswigger.net/web-security</a:t>
            </a:r>
            <a:endParaRPr lang="en-US" sz="2000" dirty="0">
              <a:solidFill>
                <a:schemeClr val="tx1"/>
              </a:solidFill>
            </a:endParaRPr>
          </a:p>
          <a:p>
            <a:r>
              <a:rPr lang="en-US" sz="2000" dirty="0">
                <a:solidFill>
                  <a:schemeClr val="tx1"/>
                </a:solidFill>
              </a:rPr>
              <a:t>OWASP Juice Shop : </a:t>
            </a:r>
            <a:r>
              <a:rPr lang="en-US" sz="2000" dirty="0">
                <a:solidFill>
                  <a:schemeClr val="tx1"/>
                </a:solidFill>
                <a:hlinkClick r:id="rId6"/>
              </a:rPr>
              <a:t>https://pwning.owasp-juice.shop/</a:t>
            </a:r>
            <a:endParaRPr lang="en-US" sz="2000" dirty="0">
              <a:solidFill>
                <a:schemeClr val="tx1"/>
              </a:solidFill>
            </a:endParaRPr>
          </a:p>
          <a:p>
            <a:r>
              <a:rPr lang="en-US" sz="2000" dirty="0">
                <a:solidFill>
                  <a:schemeClr val="tx1"/>
                </a:solidFill>
              </a:rPr>
              <a:t>OWASP </a:t>
            </a:r>
            <a:r>
              <a:rPr lang="en-US" sz="2000" dirty="0" err="1">
                <a:solidFill>
                  <a:schemeClr val="tx1"/>
                </a:solidFill>
              </a:rPr>
              <a:t>WebGoat</a:t>
            </a:r>
            <a:r>
              <a:rPr lang="en-US" sz="2000" dirty="0">
                <a:solidFill>
                  <a:schemeClr val="tx1"/>
                </a:solidFill>
              </a:rPr>
              <a:t> : </a:t>
            </a:r>
            <a:r>
              <a:rPr lang="en-US" sz="2000" dirty="0">
                <a:solidFill>
                  <a:schemeClr val="tx1"/>
                </a:solidFill>
                <a:hlinkClick r:id="rId7"/>
              </a:rPr>
              <a:t>https://owasp.org/www-project-webgoat/</a:t>
            </a:r>
            <a:endParaRPr lang="en-US" sz="2000" dirty="0">
              <a:solidFill>
                <a:schemeClr val="tx1"/>
              </a:solidFill>
            </a:endParaRPr>
          </a:p>
          <a:p>
            <a:r>
              <a:rPr lang="en-US" sz="2000" dirty="0" err="1">
                <a:solidFill>
                  <a:schemeClr val="tx1"/>
                </a:solidFill>
              </a:rPr>
              <a:t>DevSkim</a:t>
            </a:r>
            <a:r>
              <a:rPr lang="en-US" sz="2000" dirty="0">
                <a:solidFill>
                  <a:schemeClr val="tx1"/>
                </a:solidFill>
              </a:rPr>
              <a:t> : </a:t>
            </a:r>
            <a:r>
              <a:rPr lang="en-US" sz="2000" dirty="0">
                <a:solidFill>
                  <a:schemeClr val="tx1"/>
                </a:solidFill>
                <a:hlinkClick r:id="rId8"/>
              </a:rPr>
              <a:t>https://github.com/microsoft/DevSkim</a:t>
            </a:r>
            <a:endParaRPr lang="en-US" sz="2000" dirty="0">
              <a:solidFill>
                <a:schemeClr val="tx1"/>
              </a:solidFill>
            </a:endParaRPr>
          </a:p>
          <a:p>
            <a:r>
              <a:rPr lang="en-US" sz="2000" dirty="0">
                <a:solidFill>
                  <a:schemeClr val="tx1"/>
                </a:solidFill>
              </a:rPr>
              <a:t>Application Inspector : </a:t>
            </a:r>
            <a:r>
              <a:rPr lang="en-US" sz="2000" dirty="0">
                <a:solidFill>
                  <a:schemeClr val="tx1"/>
                </a:solidFill>
                <a:hlinkClick r:id="rId9"/>
              </a:rPr>
              <a:t>https://github.com/microsoft</a:t>
            </a:r>
            <a:r>
              <a:rPr lang="en-US" sz="2000">
                <a:solidFill>
                  <a:schemeClr val="tx1"/>
                </a:solidFill>
                <a:hlinkClick r:id="rId9"/>
              </a:rPr>
              <a:t>/ApplicationInspector</a:t>
            </a:r>
            <a:endParaRPr lang="en-US" sz="2000">
              <a:solidFill>
                <a:schemeClr val="tx1"/>
              </a:solidFill>
            </a:endParaRPr>
          </a:p>
          <a:p>
            <a:endParaRPr lang="en-US" sz="2000" dirty="0">
              <a:solidFill>
                <a:schemeClr val="tx1"/>
              </a:solidFill>
            </a:endParaRPr>
          </a:p>
          <a:p>
            <a:endParaRPr lang="en-US" sz="2000" dirty="0">
              <a:solidFill>
                <a:schemeClr val="tx1"/>
              </a:solidFill>
            </a:endParaRPr>
          </a:p>
        </p:txBody>
      </p:sp>
    </p:spTree>
    <p:extLst>
      <p:ext uri="{BB962C8B-B14F-4D97-AF65-F5344CB8AC3E}">
        <p14:creationId xmlns:p14="http://schemas.microsoft.com/office/powerpoint/2010/main" val="403997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8075" y="1109727"/>
            <a:ext cx="955843" cy="553998"/>
          </a:xfrm>
        </p:spPr>
        <p:txBody>
          <a:bodyPr/>
          <a:lstStyle/>
          <a:p>
            <a:r>
              <a:rPr lang="en-US" dirty="0"/>
              <a:t>End</a:t>
            </a:r>
          </a:p>
        </p:txBody>
      </p:sp>
      <p:pic>
        <p:nvPicPr>
          <p:cNvPr id="1028" name="Picture 4" descr="Thank God Yes GIF by Cooler - GIF Your TV">
            <a:extLst>
              <a:ext uri="{FF2B5EF4-FFF2-40B4-BE49-F238E27FC236}">
                <a16:creationId xmlns:a16="http://schemas.microsoft.com/office/drawing/2014/main" id="{BD0A0686-5472-F8B4-5FD4-01B642747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765" y="1109727"/>
            <a:ext cx="3354417" cy="272716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2924BBCF-ACE9-C9B3-8E83-31067E139292}"/>
              </a:ext>
            </a:extLst>
          </p:cNvPr>
          <p:cNvGrpSpPr/>
          <p:nvPr/>
        </p:nvGrpSpPr>
        <p:grpSpPr>
          <a:xfrm>
            <a:off x="821331" y="4456519"/>
            <a:ext cx="2217705" cy="348562"/>
            <a:chOff x="821331" y="4456519"/>
            <a:chExt cx="2217705" cy="348562"/>
          </a:xfrm>
        </p:grpSpPr>
        <p:pic>
          <p:nvPicPr>
            <p:cNvPr id="3" name="Picture 2">
              <a:extLst>
                <a:ext uri="{FF2B5EF4-FFF2-40B4-BE49-F238E27FC236}">
                  <a16:creationId xmlns:a16="http://schemas.microsoft.com/office/drawing/2014/main" id="{27DB56A8-49AF-0346-1098-A1CBC6EE873E}"/>
                </a:ext>
              </a:extLst>
            </p:cNvPr>
            <p:cNvPicPr>
              <a:picLocks noChangeAspect="1"/>
            </p:cNvPicPr>
            <p:nvPr/>
          </p:nvPicPr>
          <p:blipFill>
            <a:blip r:embed="rId4"/>
            <a:stretch>
              <a:fillRect/>
            </a:stretch>
          </p:blipFill>
          <p:spPr>
            <a:xfrm>
              <a:off x="821331" y="4456519"/>
              <a:ext cx="347502" cy="347502"/>
            </a:xfrm>
            <a:prstGeom prst="rect">
              <a:avLst/>
            </a:prstGeom>
          </p:spPr>
        </p:pic>
        <p:sp>
          <p:nvSpPr>
            <p:cNvPr id="5" name="TextBox 4">
              <a:extLst>
                <a:ext uri="{FF2B5EF4-FFF2-40B4-BE49-F238E27FC236}">
                  <a16:creationId xmlns:a16="http://schemas.microsoft.com/office/drawing/2014/main" id="{CA0C14CF-5455-D69F-186C-DE97861D368B}"/>
                </a:ext>
              </a:extLst>
            </p:cNvPr>
            <p:cNvSpPr txBox="1"/>
            <p:nvPr/>
          </p:nvSpPr>
          <p:spPr>
            <a:xfrm>
              <a:off x="1299883" y="4497304"/>
              <a:ext cx="173915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@w33vils</a:t>
              </a:r>
              <a:endParaRPr lang="en-KE" sz="2000" dirty="0" err="1">
                <a:gradFill>
                  <a:gsLst>
                    <a:gs pos="2917">
                      <a:schemeClr val="tx1"/>
                    </a:gs>
                    <a:gs pos="30000">
                      <a:schemeClr val="tx1"/>
                    </a:gs>
                  </a:gsLst>
                  <a:lin ang="5400000" scaled="0"/>
                </a:gradFill>
              </a:endParaRPr>
            </a:p>
          </p:txBody>
        </p:sp>
      </p:grpSp>
      <p:grpSp>
        <p:nvGrpSpPr>
          <p:cNvPr id="17" name="Group 16">
            <a:extLst>
              <a:ext uri="{FF2B5EF4-FFF2-40B4-BE49-F238E27FC236}">
                <a16:creationId xmlns:a16="http://schemas.microsoft.com/office/drawing/2014/main" id="{82AB1D67-EB96-7B14-FB4A-C653BEEC2954}"/>
              </a:ext>
            </a:extLst>
          </p:cNvPr>
          <p:cNvGrpSpPr/>
          <p:nvPr/>
        </p:nvGrpSpPr>
        <p:grpSpPr>
          <a:xfrm>
            <a:off x="821331" y="5215843"/>
            <a:ext cx="5704975" cy="380540"/>
            <a:chOff x="821331" y="5215843"/>
            <a:chExt cx="5704975" cy="380540"/>
          </a:xfrm>
        </p:grpSpPr>
        <p:grpSp>
          <p:nvGrpSpPr>
            <p:cNvPr id="11" name="Google Shape;13148;p63">
              <a:extLst>
                <a:ext uri="{FF2B5EF4-FFF2-40B4-BE49-F238E27FC236}">
                  <a16:creationId xmlns:a16="http://schemas.microsoft.com/office/drawing/2014/main" id="{E9CBEF48-96C2-A8F2-FEDE-0334434D946C}"/>
                </a:ext>
              </a:extLst>
            </p:cNvPr>
            <p:cNvGrpSpPr/>
            <p:nvPr/>
          </p:nvGrpSpPr>
          <p:grpSpPr>
            <a:xfrm>
              <a:off x="821331" y="5215843"/>
              <a:ext cx="346056" cy="345674"/>
              <a:chOff x="3752358" y="3817349"/>
              <a:chExt cx="346056" cy="345674"/>
            </a:xfrm>
            <a:solidFill>
              <a:schemeClr val="tx1"/>
            </a:solidFill>
          </p:grpSpPr>
          <p:sp>
            <p:nvSpPr>
              <p:cNvPr id="12" name="Google Shape;13149;p63">
                <a:extLst>
                  <a:ext uri="{FF2B5EF4-FFF2-40B4-BE49-F238E27FC236}">
                    <a16:creationId xmlns:a16="http://schemas.microsoft.com/office/drawing/2014/main" id="{410E0F7E-6FF1-C5C5-E845-DED2F9ADDF10}"/>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50;p63">
                <a:extLst>
                  <a:ext uri="{FF2B5EF4-FFF2-40B4-BE49-F238E27FC236}">
                    <a16:creationId xmlns:a16="http://schemas.microsoft.com/office/drawing/2014/main" id="{FC6E2CF2-617E-AA59-B88F-726DDEE3B7D4}"/>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151;p63">
                <a:extLst>
                  <a:ext uri="{FF2B5EF4-FFF2-40B4-BE49-F238E27FC236}">
                    <a16:creationId xmlns:a16="http://schemas.microsoft.com/office/drawing/2014/main" id="{E225CB54-DBBD-B8E5-C5D0-FF310538DCE3}"/>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152;p63">
                <a:extLst>
                  <a:ext uri="{FF2B5EF4-FFF2-40B4-BE49-F238E27FC236}">
                    <a16:creationId xmlns:a16="http://schemas.microsoft.com/office/drawing/2014/main" id="{556D3879-B6A7-1399-5299-46149168F3D3}"/>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F1DE53B0-5B6B-A3A5-676D-112C96902C33}"/>
                </a:ext>
              </a:extLst>
            </p:cNvPr>
            <p:cNvSpPr txBox="1"/>
            <p:nvPr/>
          </p:nvSpPr>
          <p:spPr>
            <a:xfrm>
              <a:off x="1299883" y="5288606"/>
              <a:ext cx="522642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Brian Ombongi</a:t>
              </a:r>
              <a:endParaRPr lang="en-KE" sz="20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8858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469ED-F4A4-C3DF-EA7A-D748FA9000AE}"/>
              </a:ext>
            </a:extLst>
          </p:cNvPr>
          <p:cNvSpPr>
            <a:spLocks noGrp="1"/>
          </p:cNvSpPr>
          <p:nvPr>
            <p:ph type="title"/>
          </p:nvPr>
        </p:nvSpPr>
        <p:spPr/>
        <p:txBody>
          <a:bodyPr/>
          <a:lstStyle/>
          <a:p>
            <a:r>
              <a:rPr lang="en-US" dirty="0"/>
              <a:t>The Trinity of Trouble</a:t>
            </a:r>
            <a:endParaRPr lang="en-KE" dirty="0"/>
          </a:p>
        </p:txBody>
      </p:sp>
      <p:graphicFrame>
        <p:nvGraphicFramePr>
          <p:cNvPr id="9" name="Diagram 8">
            <a:extLst>
              <a:ext uri="{FF2B5EF4-FFF2-40B4-BE49-F238E27FC236}">
                <a16:creationId xmlns:a16="http://schemas.microsoft.com/office/drawing/2014/main" id="{6196655A-CD6A-9590-5978-A74559FCCCB6}"/>
              </a:ext>
            </a:extLst>
          </p:cNvPr>
          <p:cNvGraphicFramePr/>
          <p:nvPr>
            <p:extLst>
              <p:ext uri="{D42A27DB-BD31-4B8C-83A1-F6EECF244321}">
                <p14:modId xmlns:p14="http://schemas.microsoft.com/office/powerpoint/2010/main" val="1052800005"/>
              </p:ext>
            </p:extLst>
          </p:nvPr>
        </p:nvGraphicFramePr>
        <p:xfrm>
          <a:off x="2401883" y="1306875"/>
          <a:ext cx="7678928" cy="4876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86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A01 : Broken Access Control</a:t>
            </a:r>
          </a:p>
        </p:txBody>
      </p:sp>
    </p:spTree>
    <p:extLst>
      <p:ext uri="{BB962C8B-B14F-4D97-AF65-F5344CB8AC3E}">
        <p14:creationId xmlns:p14="http://schemas.microsoft.com/office/powerpoint/2010/main" val="189720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85940"/>
            <a:ext cx="11018520" cy="553998"/>
          </a:xfrm>
        </p:spPr>
        <p:txBody>
          <a:bodyPr/>
          <a:lstStyle/>
          <a:p>
            <a:r>
              <a:rPr lang="en-US" dirty="0"/>
              <a:t>A01 – Broken Access Control</a:t>
            </a:r>
          </a:p>
        </p:txBody>
      </p:sp>
      <p:sp>
        <p:nvSpPr>
          <p:cNvPr id="6" name="Text Placeholder 5"/>
          <p:cNvSpPr>
            <a:spLocks noGrp="1"/>
          </p:cNvSpPr>
          <p:nvPr>
            <p:ph sz="quarter" idx="10"/>
          </p:nvPr>
        </p:nvSpPr>
        <p:spPr>
          <a:xfrm>
            <a:off x="583882" y="926336"/>
            <a:ext cx="11018838" cy="5404556"/>
          </a:xfrm>
        </p:spPr>
        <p:txBody>
          <a:bodyPr/>
          <a:lstStyle/>
          <a:p>
            <a:pPr marL="0" indent="0">
              <a:buNone/>
            </a:pPr>
            <a:r>
              <a:rPr lang="en-US" b="1" dirty="0">
                <a:solidFill>
                  <a:schemeClr val="tx1"/>
                </a:solidFill>
              </a:rPr>
              <a:t>Definition</a:t>
            </a:r>
          </a:p>
          <a:p>
            <a:r>
              <a:rPr lang="en-US" dirty="0">
                <a:solidFill>
                  <a:schemeClr val="tx1"/>
                </a:solidFill>
              </a:rPr>
              <a:t>Gaining unauthorized access and privileges (</a:t>
            </a:r>
            <a:r>
              <a:rPr lang="en-US" sz="2000" i="1" dirty="0">
                <a:solidFill>
                  <a:schemeClr val="tx1"/>
                </a:solidFill>
              </a:rPr>
              <a:t>API1:2019 Broken Object Level Authorization</a:t>
            </a:r>
            <a:r>
              <a:rPr lang="en-US" sz="2000" dirty="0">
                <a:solidFill>
                  <a:schemeClr val="tx1"/>
                </a:solidFill>
              </a:rPr>
              <a:t>)</a:t>
            </a:r>
            <a:endParaRPr lang="en-US" dirty="0">
              <a:solidFill>
                <a:schemeClr val="tx1"/>
              </a:solidFill>
            </a:endParaRPr>
          </a:p>
          <a:p>
            <a:pPr lvl="1"/>
            <a:r>
              <a:rPr lang="en-US" dirty="0">
                <a:solidFill>
                  <a:schemeClr val="tx1"/>
                </a:solidFill>
              </a:rPr>
              <a:t>Gaining unauthorized access to user accounts and act as administrators or regular users. </a:t>
            </a:r>
          </a:p>
          <a:p>
            <a:pPr lvl="1"/>
            <a:r>
              <a:rPr lang="en-US" dirty="0">
                <a:solidFill>
                  <a:schemeClr val="tx1"/>
                </a:solidFill>
              </a:rPr>
              <a:t>Users having unauthorized privileged functions. </a:t>
            </a:r>
          </a:p>
          <a:p>
            <a:pPr marL="228600" lvl="1" indent="0">
              <a:buNone/>
            </a:pPr>
            <a:endParaRPr lang="en-US" dirty="0">
              <a:solidFill>
                <a:schemeClr val="tx1"/>
              </a:solidFill>
            </a:endParaRPr>
          </a:p>
          <a:p>
            <a:pPr marL="228600" lvl="1" indent="0">
              <a:buNone/>
            </a:pPr>
            <a:endParaRPr lang="en-US" dirty="0">
              <a:solidFill>
                <a:schemeClr val="tx1"/>
              </a:solidFill>
            </a:endParaRPr>
          </a:p>
          <a:p>
            <a:pPr marL="0" indent="0">
              <a:buNone/>
            </a:pPr>
            <a:r>
              <a:rPr lang="en-US" b="1" dirty="0">
                <a:solidFill>
                  <a:schemeClr val="tx1"/>
                </a:solidFill>
              </a:rPr>
              <a:t>How?</a:t>
            </a:r>
          </a:p>
          <a:p>
            <a:pPr lvl="1"/>
            <a:r>
              <a:rPr lang="en-US" dirty="0">
                <a:solidFill>
                  <a:schemeClr val="tx1"/>
                </a:solidFill>
              </a:rPr>
              <a:t>Insufficient segregation between users.</a:t>
            </a:r>
          </a:p>
          <a:p>
            <a:pPr lvl="1"/>
            <a:r>
              <a:rPr lang="en-US" dirty="0">
                <a:solidFill>
                  <a:schemeClr val="tx1"/>
                </a:solidFill>
              </a:rPr>
              <a:t>Forced browsing to authenticated pages.</a:t>
            </a:r>
          </a:p>
          <a:p>
            <a:pPr lvl="1"/>
            <a:r>
              <a:rPr lang="en-US" dirty="0">
                <a:solidFill>
                  <a:schemeClr val="tx1"/>
                </a:solidFill>
              </a:rPr>
              <a:t>CORS misconfigurations leading to unauthorized API access.</a:t>
            </a:r>
          </a:p>
          <a:p>
            <a:pPr lvl="1"/>
            <a:r>
              <a:rPr lang="en-US" dirty="0">
                <a:solidFill>
                  <a:schemeClr val="tx1"/>
                </a:solidFill>
              </a:rPr>
              <a:t>Privilege escalation, e.g., </a:t>
            </a:r>
            <a:r>
              <a:rPr lang="en-US" i="1" dirty="0">
                <a:solidFill>
                  <a:schemeClr val="tx1"/>
                </a:solidFill>
              </a:rPr>
              <a:t>admin = true; </a:t>
            </a:r>
            <a:r>
              <a:rPr lang="en-US" dirty="0">
                <a:solidFill>
                  <a:schemeClr val="tx1"/>
                </a:solidFill>
              </a:rPr>
              <a:t>cookie.</a:t>
            </a:r>
          </a:p>
          <a:p>
            <a:pPr lvl="1"/>
            <a:r>
              <a:rPr lang="en-US" dirty="0">
                <a:solidFill>
                  <a:schemeClr val="tx1"/>
                </a:solidFill>
              </a:rPr>
              <a:t>Metadata manipulation e.g. replaying or tampering with JSON web tokens (JWT) or manipulating hidden fields.</a:t>
            </a:r>
          </a:p>
        </p:txBody>
      </p:sp>
    </p:spTree>
    <p:extLst>
      <p:ext uri="{BB962C8B-B14F-4D97-AF65-F5344CB8AC3E}">
        <p14:creationId xmlns:p14="http://schemas.microsoft.com/office/powerpoint/2010/main" val="29763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963F50-96E5-0AAD-E7F2-9E1D08C55AE1}"/>
              </a:ext>
            </a:extLst>
          </p:cNvPr>
          <p:cNvPicPr>
            <a:picLocks noChangeAspect="1"/>
          </p:cNvPicPr>
          <p:nvPr/>
        </p:nvPicPr>
        <p:blipFill>
          <a:blip r:embed="rId3"/>
          <a:stretch>
            <a:fillRect/>
          </a:stretch>
        </p:blipFill>
        <p:spPr>
          <a:xfrm>
            <a:off x="806829" y="905435"/>
            <a:ext cx="6722337" cy="2662518"/>
          </a:xfrm>
          <a:prstGeom prst="rect">
            <a:avLst/>
          </a:prstGeom>
        </p:spPr>
      </p:pic>
      <p:sp>
        <p:nvSpPr>
          <p:cNvPr id="8" name="Title 16">
            <a:extLst>
              <a:ext uri="{FF2B5EF4-FFF2-40B4-BE49-F238E27FC236}">
                <a16:creationId xmlns:a16="http://schemas.microsoft.com/office/drawing/2014/main" id="{ACA96994-EC98-9CC6-E115-9C570573F4D9}"/>
              </a:ext>
            </a:extLst>
          </p:cNvPr>
          <p:cNvSpPr txBox="1">
            <a:spLocks/>
          </p:cNvSpPr>
          <p:nvPr/>
        </p:nvSpPr>
        <p:spPr>
          <a:xfrm>
            <a:off x="584200" y="8594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A01 – Broken Access Control</a:t>
            </a:r>
          </a:p>
        </p:txBody>
      </p:sp>
      <p:pic>
        <p:nvPicPr>
          <p:cNvPr id="10" name="Picture 9">
            <a:extLst>
              <a:ext uri="{FF2B5EF4-FFF2-40B4-BE49-F238E27FC236}">
                <a16:creationId xmlns:a16="http://schemas.microsoft.com/office/drawing/2014/main" id="{2082B5B1-07C1-2C40-E1CC-7DBD32810E06}"/>
              </a:ext>
            </a:extLst>
          </p:cNvPr>
          <p:cNvPicPr>
            <a:picLocks noChangeAspect="1"/>
          </p:cNvPicPr>
          <p:nvPr/>
        </p:nvPicPr>
        <p:blipFill>
          <a:blip r:embed="rId4"/>
          <a:stretch>
            <a:fillRect/>
          </a:stretch>
        </p:blipFill>
        <p:spPr>
          <a:xfrm>
            <a:off x="4926835" y="2622177"/>
            <a:ext cx="7094835" cy="4305673"/>
          </a:xfrm>
          <a:prstGeom prst="rect">
            <a:avLst/>
          </a:prstGeom>
        </p:spPr>
      </p:pic>
    </p:spTree>
    <p:extLst>
      <p:ext uri="{BB962C8B-B14F-4D97-AF65-F5344CB8AC3E}">
        <p14:creationId xmlns:p14="http://schemas.microsoft.com/office/powerpoint/2010/main" val="105213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266E33EE-02E7-45D1-B9CB-86FBC56F30C5}"/>
    </a:ext>
  </a:extLst>
</a:theme>
</file>

<file path=ppt/theme/theme3.xml><?xml version="1.0" encoding="utf-8"?>
<a:theme xmlns:a="http://schemas.openxmlformats.org/drawingml/2006/main" name="White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FE838399-F22C-4BE9-A062-3FF3B09EDBE3}"/>
    </a:ext>
  </a:extLst>
</a:theme>
</file>

<file path=ppt/theme/theme4.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5.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9225</TotalTime>
  <Words>4350</Words>
  <Application>Microsoft Office PowerPoint</Application>
  <PresentationFormat>Widescreen</PresentationFormat>
  <Paragraphs>551</Paragraphs>
  <Slides>57</Slides>
  <Notes>57</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57</vt:i4>
      </vt:variant>
    </vt:vector>
  </HeadingPairs>
  <TitlesOfParts>
    <vt:vector size="73" baseType="lpstr">
      <vt:lpstr>Arial</vt:lpstr>
      <vt:lpstr>Calibri</vt:lpstr>
      <vt:lpstr>Calibri Light</vt:lpstr>
      <vt:lpstr>Consolas</vt:lpstr>
      <vt:lpstr>Fira Sans Condensed Light</vt:lpstr>
      <vt:lpstr>Roboto</vt:lpstr>
      <vt:lpstr>Segoe UI</vt:lpstr>
      <vt:lpstr>Segoe UI Light</vt:lpstr>
      <vt:lpstr>Segoe UI Semibold</vt:lpstr>
      <vt:lpstr>Segoe UI Semilight</vt:lpstr>
      <vt:lpstr>Wingdings</vt:lpstr>
      <vt:lpstr>Office Theme</vt:lpstr>
      <vt:lpstr>Black Template</vt:lpstr>
      <vt:lpstr>White Template</vt:lpstr>
      <vt:lpstr>SOFT BLACK TEMPLATE</vt:lpstr>
      <vt:lpstr>1_WHITE TEMPLATE</vt:lpstr>
      <vt:lpstr>Application Security</vt:lpstr>
      <vt:lpstr>Objectives</vt:lpstr>
      <vt:lpstr>PowerPoint Presentation</vt:lpstr>
      <vt:lpstr>Security Types</vt:lpstr>
      <vt:lpstr>Web Application Security Risks – OWASP </vt:lpstr>
      <vt:lpstr>The Trinity of Trouble</vt:lpstr>
      <vt:lpstr>A01 : Broken Access Control</vt:lpstr>
      <vt:lpstr>A01 – Broken Access Control</vt:lpstr>
      <vt:lpstr>PowerPoint Presentation</vt:lpstr>
      <vt:lpstr>A01 – Mitigation</vt:lpstr>
      <vt:lpstr>A02 : Cryptographic Failures</vt:lpstr>
      <vt:lpstr>A02 : Cryptographic Failures</vt:lpstr>
      <vt:lpstr>PowerPoint Presentation</vt:lpstr>
      <vt:lpstr>A02 : Mitigation</vt:lpstr>
      <vt:lpstr>A03 : Injection</vt:lpstr>
      <vt:lpstr>A03 : Injection</vt:lpstr>
      <vt:lpstr>A03 : Injection – SQL Example</vt:lpstr>
      <vt:lpstr>A03 : Injection – Command Injection</vt:lpstr>
      <vt:lpstr>PowerPoint Presentation</vt:lpstr>
      <vt:lpstr>A03 : Injection - Mitigation</vt:lpstr>
      <vt:lpstr>A04 : Insecure Design</vt:lpstr>
      <vt:lpstr>A04 : Insecure Design</vt:lpstr>
      <vt:lpstr>A04 : Threat Modelling</vt:lpstr>
      <vt:lpstr>A04 : Insecure Design - Mitigation</vt:lpstr>
      <vt:lpstr>A05 : Security Misconfiguration</vt:lpstr>
      <vt:lpstr>A05 : Security Misconfiguration</vt:lpstr>
      <vt:lpstr>A05 : XXE – XML External Entity </vt:lpstr>
      <vt:lpstr>A05 : XXE – XML External Entity … </vt:lpstr>
      <vt:lpstr>A05 : Security Misconfiguration - Mitigation</vt:lpstr>
      <vt:lpstr>Break</vt:lpstr>
      <vt:lpstr>A06 : Vulnerable &amp; Outdated Components</vt:lpstr>
      <vt:lpstr>A06 : Vulnerable &amp; Outdated Components</vt:lpstr>
      <vt:lpstr>PowerPoint Presentation</vt:lpstr>
      <vt:lpstr>A06 : Mitigation</vt:lpstr>
      <vt:lpstr>A07 : Identification and Authentication Failures</vt:lpstr>
      <vt:lpstr>A07 : Identification and Authentication Failures</vt:lpstr>
      <vt:lpstr>A07 : Mitigation</vt:lpstr>
      <vt:lpstr>A08 : Software and Data Integrity Failures</vt:lpstr>
      <vt:lpstr>A08 : Software and Data Integrity Failures</vt:lpstr>
      <vt:lpstr>A08 : Mitigation</vt:lpstr>
      <vt:lpstr>A09 : Security Logging and Monitoring Failures</vt:lpstr>
      <vt:lpstr>A09 : Security Logging and Monitoring Failures</vt:lpstr>
      <vt:lpstr>A09 : Mitigation</vt:lpstr>
      <vt:lpstr>A10 : Server-Side Request Forgery (SSRF)</vt:lpstr>
      <vt:lpstr>A10 : SSRF</vt:lpstr>
      <vt:lpstr>A10 : SSRF</vt:lpstr>
      <vt:lpstr>PowerPoint Presentation</vt:lpstr>
      <vt:lpstr>A10 : Mitigation </vt:lpstr>
      <vt:lpstr>Securing Web Applications</vt:lpstr>
      <vt:lpstr>AppSec Testing Tools</vt:lpstr>
      <vt:lpstr>Static Application Testing </vt:lpstr>
      <vt:lpstr>Static Application Testing </vt:lpstr>
      <vt:lpstr>Static Application Testing </vt:lpstr>
      <vt:lpstr>Dynamic Application Testing </vt:lpstr>
      <vt:lpstr>Web application design issues</vt:lpstr>
      <vt:lpstr>Resources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Security</dc:title>
  <dc:creator>Brian Ombongi</dc:creator>
  <cp:lastModifiedBy>Henry Macharia</cp:lastModifiedBy>
  <cp:revision>2</cp:revision>
  <dcterms:created xsi:type="dcterms:W3CDTF">2022-04-28T11:43:12Z</dcterms:created>
  <dcterms:modified xsi:type="dcterms:W3CDTF">2022-05-10T18:24:55Z</dcterms:modified>
</cp:coreProperties>
</file>